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D6434-F23C-468F-B401-DD5007A82DDD}" v="13" dt="2026-01-26T13:15:57.75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dan Hinds" userId="5789155b-31a2-4ec7-9ff7-7370b1213bfe" providerId="ADAL" clId="{907E7067-D8E8-40EF-8E81-4576E93937D3}"/>
    <pc:docChg chg="undo custSel modSld">
      <pc:chgData name="Jordan Hinds" userId="5789155b-31a2-4ec7-9ff7-7370b1213bfe" providerId="ADAL" clId="{907E7067-D8E8-40EF-8E81-4576E93937D3}" dt="2026-01-26T13:19:09.631" v="365" actId="20577"/>
      <pc:docMkLst>
        <pc:docMk/>
      </pc:docMkLst>
      <pc:sldChg chg="addSp modSp mod">
        <pc:chgData name="Jordan Hinds" userId="5789155b-31a2-4ec7-9ff7-7370b1213bfe" providerId="ADAL" clId="{907E7067-D8E8-40EF-8E81-4576E93937D3}" dt="2026-01-26T13:19:09.631" v="365" actId="20577"/>
        <pc:sldMkLst>
          <pc:docMk/>
          <pc:sldMk cId="0" sldId="260"/>
        </pc:sldMkLst>
        <pc:spChg chg="mod">
          <ac:chgData name="Jordan Hinds" userId="5789155b-31a2-4ec7-9ff7-7370b1213bfe" providerId="ADAL" clId="{907E7067-D8E8-40EF-8E81-4576E93937D3}" dt="2026-01-26T13:19:09.631" v="365" actId="20577"/>
          <ac:spMkLst>
            <pc:docMk/>
            <pc:sldMk cId="0" sldId="260"/>
            <ac:spMk id="4" creationId="{00000000-0000-0000-0000-000000000000}"/>
          </ac:spMkLst>
        </pc:spChg>
        <pc:graphicFrameChg chg="add mod">
          <ac:chgData name="Jordan Hinds" userId="5789155b-31a2-4ec7-9ff7-7370b1213bfe" providerId="ADAL" clId="{907E7067-D8E8-40EF-8E81-4576E93937D3}" dt="2026-01-26T12:59:30.234" v="82"/>
          <ac:graphicFrameMkLst>
            <pc:docMk/>
            <pc:sldMk cId="0" sldId="260"/>
            <ac:graphicFrameMk id="5" creationId="{4136401A-50E9-EBD7-1740-DD3FF9C419D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41769" y="1761871"/>
            <a:ext cx="4918709" cy="401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355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13656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7496" y="373507"/>
            <a:ext cx="7602524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3696" y="1761871"/>
            <a:ext cx="9682480" cy="399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fl.gov.uk/plan-a-journey/" TargetMode="External"/><Relationship Id="rId2" Type="http://schemas.openxmlformats.org/officeDocument/2006/relationships/hyperlink" Target="https://www.heathrowexpress.com/%23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itymapper.com/london?lang=en" TargetMode="External"/><Relationship Id="rId5" Type="http://schemas.openxmlformats.org/officeDocument/2006/relationships/hyperlink" Target="https://www.gatwickexpress.com/" TargetMode="External"/><Relationship Id="rId4" Type="http://schemas.openxmlformats.org/officeDocument/2006/relationships/hyperlink" Target="https://www.thameslinkrailway.com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hydehotels.com/london-city/" TargetMode="External"/><Relationship Id="rId3" Type="http://schemas.openxmlformats.org/officeDocument/2006/relationships/hyperlink" Target="https://clubquartershotels.com/london/st-pauls" TargetMode="External"/><Relationship Id="rId7" Type="http://schemas.openxmlformats.org/officeDocument/2006/relationships/hyperlink" Target="https://www.thezhotels.com/hotels/city/" TargetMode="External"/><Relationship Id="rId12" Type="http://schemas.openxmlformats.org/officeDocument/2006/relationships/hyperlink" Target="https://www.booking.com/searchresults.en-gb.html?label=gen173nr-1DCAEoggI46AdIM1gEaFCIAQGYAQm4ARfIAQzYAQPoAQGIAgGoAgO4AoKOj5AGwAIB0gIkODk4ODA2ODYtYzQwOC00YjdkLTkxNzMtZWJmY2QyNjE1YTE02AIE4AIB&amp;lang=en-gb&amp;sid=87c565bb0553eca26ceb8dc812a782ba&amp;sb=1&amp;sb_lp=1&amp;src=index&amp;src_elem=sb&amp;error_url=https%3A%2F%2Fwww.booking.com%2Findex.en-gb.html%3Flabel%3Dgen173nr-1DCAEoggI46AdIM1gEaFCIAQGYAQm4ARfIAQzYAQPoAQGIAgGoAgO4AoKOj5AGwAIB0gIkODk4ODA2ODYtYzQwOC00YjdkLTkxNzMtZWJmY2QyNjE1YTE02AIE4AIB%3Bsid%3D87c565bb0553eca26ceb8dc812a782ba%3Bsb_price_type%3Dtotal%26%3B&amp;ss=St.%2BPaul%27s%2C%2BLondon%2C%2BGreater%2BLondon%2C%2BUnited%2BKingdom&amp;is_ski_area&amp;ssne=Yal%C4%B1kavak&amp;ssne_untouched=Yal%C4%B1kavak&amp;checkin_year=2022&amp;checkin_month=5&amp;checkin_monthday=4&amp;checkout_year=2022&amp;checkout_month=5&amp;checkout_monthday=5&amp;group_adults=1&amp;group_children=0&amp;no_rooms=1&amp;map=1&amp;b_h4u_keep_filters&amp;from_sf=1&amp;search_pageview_id=7a4e6181a72a01c4&amp;ac_suggestion_list_length=5&amp;ac_suggestion_theme_list_length=0&amp;ac_position=2&amp;ac_langcode=en&amp;ac_click_type=b&amp;dest_id=10988&amp;dest_type=landmark&amp;place_id_lat=51.51542&amp;place_id_lon=-0.0987321&amp;search_pageview_id=7a4e6181a72a01c4&amp;search_selected=true&amp;ss_raw=ST%2BPaul&amp;map_closed" TargetMode="External"/><Relationship Id="rId2" Type="http://schemas.openxmlformats.org/officeDocument/2006/relationships/hyperlink" Target="https://www.leonardohotels.co.uk/hotels/london/leonardo-royal-hotel-london-st-pauls?utm_source=google&amp;utm_medium=loc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pexhotels.co.uk/destinations/london/apex-temple-court-hotel/?utm_source=google&amp;utm_medium=organic&amp;utm_campaign=Apex%2B-%2BTemple%2BCourt%2B-%2BRooms%2B-%2BP3%2B-%2BSearch%2B-%2BGoogle" TargetMode="External"/><Relationship Id="rId11" Type="http://schemas.openxmlformats.org/officeDocument/2006/relationships/hyperlink" Target="mailto:resolve@sportresolutions.com" TargetMode="External"/><Relationship Id="rId5" Type="http://schemas.openxmlformats.org/officeDocument/2006/relationships/hyperlink" Target="https://www.premierinn.com/gb/en/hotels/england/greater-london/london/london-blackfriars-fleet-street.html?cid=GLBC_LONBLA" TargetMode="External"/><Relationship Id="rId10" Type="http://schemas.openxmlformats.org/officeDocument/2006/relationships/hyperlink" Target="https://www.marriott.com/en-us/hotels/lonwi-the-westin-london-city/overview/?scid=f2ae0541-1279-4f24-b197-a979c79310b0" TargetMode="External"/><Relationship Id="rId4" Type="http://schemas.openxmlformats.org/officeDocument/2006/relationships/hyperlink" Target="https://crowne-plaza-the-city.hotels-of-london.com/en/" TargetMode="External"/><Relationship Id="rId9" Type="http://schemas.openxmlformats.org/officeDocument/2006/relationships/hyperlink" Target="https://www.hilton.com/en/hotels/lonccqq-lost-property-st-pauls-londo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39vzpa94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solve@sportresolutions.com" TargetMode="External"/><Relationship Id="rId2" Type="http://schemas.openxmlformats.org/officeDocument/2006/relationships/hyperlink" Target="https://www.visitlondon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387" y="2931363"/>
            <a:ext cx="7145020" cy="1221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solidFill>
                  <a:srgbClr val="7EAAB3"/>
                </a:solidFill>
                <a:latin typeface="Arial"/>
                <a:cs typeface="Arial"/>
              </a:rPr>
              <a:t>Annual</a:t>
            </a:r>
            <a:r>
              <a:rPr sz="4800" b="1" spc="-210" dirty="0">
                <a:solidFill>
                  <a:srgbClr val="7EAAB3"/>
                </a:solidFill>
                <a:latin typeface="Arial"/>
                <a:cs typeface="Arial"/>
              </a:rPr>
              <a:t> </a:t>
            </a:r>
            <a:r>
              <a:rPr sz="4800" b="1" dirty="0">
                <a:solidFill>
                  <a:srgbClr val="7EAAB3"/>
                </a:solidFill>
                <a:latin typeface="Arial"/>
                <a:cs typeface="Arial"/>
              </a:rPr>
              <a:t>Conference</a:t>
            </a:r>
            <a:r>
              <a:rPr sz="4800" b="1" spc="-195" dirty="0">
                <a:solidFill>
                  <a:srgbClr val="7EAAB3"/>
                </a:solidFill>
                <a:latin typeface="Arial"/>
                <a:cs typeface="Arial"/>
              </a:rPr>
              <a:t> </a:t>
            </a:r>
            <a:r>
              <a:rPr sz="4800" b="1" spc="-20" dirty="0">
                <a:solidFill>
                  <a:srgbClr val="7EAAB3"/>
                </a:solidFill>
                <a:latin typeface="Arial"/>
                <a:cs typeface="Arial"/>
              </a:rPr>
              <a:t>202</a:t>
            </a:r>
            <a:r>
              <a:rPr lang="en-GB" sz="4800" b="1" spc="-20" dirty="0">
                <a:solidFill>
                  <a:srgbClr val="7EAAB3"/>
                </a:solidFill>
                <a:latin typeface="Arial"/>
                <a:cs typeface="Arial"/>
              </a:rPr>
              <a:t>6</a:t>
            </a:r>
            <a:endParaRPr sz="4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3000" dirty="0">
                <a:solidFill>
                  <a:srgbClr val="7EAAB3"/>
                </a:solidFill>
                <a:latin typeface="Arial"/>
                <a:cs typeface="Arial"/>
              </a:rPr>
              <a:t>Useful</a:t>
            </a:r>
            <a:r>
              <a:rPr sz="3000" spc="-45" dirty="0">
                <a:solidFill>
                  <a:srgbClr val="7EAAB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7EAAB3"/>
                </a:solidFill>
                <a:latin typeface="Arial"/>
                <a:cs typeface="Arial"/>
              </a:rPr>
              <a:t>information</a:t>
            </a:r>
            <a:r>
              <a:rPr sz="3000" spc="-45" dirty="0">
                <a:solidFill>
                  <a:srgbClr val="7EAAB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7EAAB3"/>
                </a:solidFill>
                <a:latin typeface="Arial"/>
                <a:cs typeface="Arial"/>
              </a:rPr>
              <a:t>for</a:t>
            </a:r>
            <a:r>
              <a:rPr sz="3000" spc="-10" dirty="0">
                <a:solidFill>
                  <a:srgbClr val="7EAAB3"/>
                </a:solidFill>
                <a:latin typeface="Arial"/>
                <a:cs typeface="Arial"/>
              </a:rPr>
              <a:t> attendees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2134" y="5467908"/>
            <a:ext cx="5739765" cy="1010919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Thursday</a:t>
            </a:r>
            <a:r>
              <a:rPr sz="24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GB" sz="2400" b="1" spc="-100" dirty="0">
                <a:solidFill>
                  <a:srgbClr val="FFFFFF"/>
                </a:solidFill>
                <a:latin typeface="Arial"/>
                <a:cs typeface="Arial"/>
              </a:rPr>
              <a:t>7th</a:t>
            </a:r>
            <a:r>
              <a:rPr sz="24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GB" sz="2400" b="1" spc="-2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Leonardo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Royal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London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Paul's,</a:t>
            </a:r>
            <a:r>
              <a:rPr sz="24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London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675" y="438125"/>
            <a:ext cx="10518648" cy="18745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8073" y="4228338"/>
            <a:ext cx="1070546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Sport</a:t>
            </a:r>
            <a:r>
              <a:rPr spc="-50" dirty="0"/>
              <a:t> </a:t>
            </a:r>
            <a:r>
              <a:rPr dirty="0"/>
              <a:t>Resolutions</a:t>
            </a:r>
            <a:r>
              <a:rPr spc="-5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dirty="0"/>
              <a:t>London</a:t>
            </a:r>
            <a:r>
              <a:rPr spc="-55" dirty="0"/>
              <a:t> </a:t>
            </a:r>
            <a:r>
              <a:rPr dirty="0"/>
              <a:t>based</a:t>
            </a:r>
            <a:r>
              <a:rPr spc="-55" dirty="0"/>
              <a:t> </a:t>
            </a:r>
            <a:r>
              <a:rPr dirty="0"/>
              <a:t>independent,</a:t>
            </a:r>
            <a:r>
              <a:rPr spc="-50" dirty="0"/>
              <a:t> </a:t>
            </a:r>
            <a:r>
              <a:rPr spc="-10" dirty="0"/>
              <a:t>not-</a:t>
            </a:r>
            <a:r>
              <a:rPr spc="-20" dirty="0"/>
              <a:t>for-</a:t>
            </a:r>
            <a:r>
              <a:rPr dirty="0"/>
              <a:t>profit,</a:t>
            </a:r>
            <a:r>
              <a:rPr spc="-55" dirty="0"/>
              <a:t> </a:t>
            </a:r>
            <a:r>
              <a:rPr dirty="0"/>
              <a:t>dispute</a:t>
            </a:r>
            <a:r>
              <a:rPr spc="-60" dirty="0"/>
              <a:t> </a:t>
            </a:r>
            <a:r>
              <a:rPr dirty="0"/>
              <a:t>resolution</a:t>
            </a:r>
            <a:r>
              <a:rPr spc="-45" dirty="0"/>
              <a:t> </a:t>
            </a:r>
            <a:r>
              <a:rPr dirty="0"/>
              <a:t>service</a:t>
            </a:r>
            <a:r>
              <a:rPr spc="-65" dirty="0"/>
              <a:t> </a:t>
            </a:r>
            <a:r>
              <a:rPr dirty="0"/>
              <a:t>for</a:t>
            </a:r>
            <a:r>
              <a:rPr spc="-50" dirty="0"/>
              <a:t> </a:t>
            </a:r>
            <a:r>
              <a:rPr dirty="0"/>
              <a:t>sport</a:t>
            </a:r>
            <a:r>
              <a:rPr spc="-55" dirty="0"/>
              <a:t> </a:t>
            </a:r>
            <a:r>
              <a:rPr dirty="0"/>
              <a:t>operating</a:t>
            </a:r>
            <a:r>
              <a:rPr spc="-45" dirty="0"/>
              <a:t> </a:t>
            </a:r>
            <a:r>
              <a:rPr spc="-10" dirty="0"/>
              <a:t>globally, </a:t>
            </a:r>
            <a:r>
              <a:rPr dirty="0"/>
              <a:t>offering</a:t>
            </a:r>
            <a:r>
              <a:rPr spc="-70" dirty="0"/>
              <a:t> </a:t>
            </a:r>
            <a:r>
              <a:rPr dirty="0"/>
              <a:t>arbitration,</a:t>
            </a:r>
            <a:r>
              <a:rPr spc="-80" dirty="0"/>
              <a:t> </a:t>
            </a:r>
            <a:r>
              <a:rPr dirty="0"/>
              <a:t>mediation,</a:t>
            </a:r>
            <a:r>
              <a:rPr spc="-70" dirty="0"/>
              <a:t> </a:t>
            </a:r>
            <a:r>
              <a:rPr dirty="0"/>
              <a:t>tribunal</a:t>
            </a:r>
            <a:r>
              <a:rPr spc="-70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dirty="0"/>
              <a:t>expert</a:t>
            </a:r>
            <a:r>
              <a:rPr spc="-85" dirty="0"/>
              <a:t> </a:t>
            </a:r>
            <a:r>
              <a:rPr spc="-10" dirty="0"/>
              <a:t>opinion.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47496" y="373507"/>
            <a:ext cx="7602524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5"/>
              </a:spcBef>
            </a:pPr>
            <a:r>
              <a:rPr dirty="0"/>
              <a:t>PROVISIONAL</a:t>
            </a:r>
            <a:r>
              <a:rPr spc="-150" dirty="0"/>
              <a:t> </a:t>
            </a:r>
            <a:r>
              <a:rPr dirty="0"/>
              <a:t>CONFERENCE</a:t>
            </a:r>
            <a:r>
              <a:rPr spc="-200" dirty="0"/>
              <a:t> </a:t>
            </a:r>
            <a:r>
              <a:rPr spc="-10" dirty="0"/>
              <a:t>AGENDA</a:t>
            </a:r>
          </a:p>
        </p:txBody>
      </p:sp>
      <p:sp>
        <p:nvSpPr>
          <p:cNvPr id="3" name="object 3"/>
          <p:cNvSpPr/>
          <p:nvPr/>
        </p:nvSpPr>
        <p:spPr>
          <a:xfrm>
            <a:off x="10492740" y="2395727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31750" y="1448704"/>
                </a:moveTo>
                <a:lnTo>
                  <a:pt x="23252" y="1450425"/>
                </a:lnTo>
                <a:lnTo>
                  <a:pt x="11144" y="1458610"/>
                </a:lnTo>
                <a:lnTo>
                  <a:pt x="2988" y="1470725"/>
                </a:lnTo>
                <a:lnTo>
                  <a:pt x="0" y="1485519"/>
                </a:lnTo>
                <a:lnTo>
                  <a:pt x="2988" y="1500366"/>
                </a:lnTo>
                <a:lnTo>
                  <a:pt x="11144" y="1512474"/>
                </a:lnTo>
                <a:lnTo>
                  <a:pt x="23252" y="1520630"/>
                </a:lnTo>
                <a:lnTo>
                  <a:pt x="38100" y="1523619"/>
                </a:lnTo>
                <a:lnTo>
                  <a:pt x="52947" y="1520630"/>
                </a:lnTo>
                <a:lnTo>
                  <a:pt x="65055" y="1512474"/>
                </a:lnTo>
                <a:lnTo>
                  <a:pt x="73211" y="1500366"/>
                </a:lnTo>
                <a:lnTo>
                  <a:pt x="76200" y="1485519"/>
                </a:lnTo>
                <a:lnTo>
                  <a:pt x="31750" y="1485519"/>
                </a:lnTo>
                <a:lnTo>
                  <a:pt x="31750" y="1448704"/>
                </a:lnTo>
                <a:close/>
              </a:path>
              <a:path w="76200" h="1524000">
                <a:moveTo>
                  <a:pt x="38100" y="1447419"/>
                </a:moveTo>
                <a:lnTo>
                  <a:pt x="31750" y="1448704"/>
                </a:lnTo>
                <a:lnTo>
                  <a:pt x="31750" y="1485519"/>
                </a:lnTo>
                <a:lnTo>
                  <a:pt x="44450" y="1485519"/>
                </a:lnTo>
                <a:lnTo>
                  <a:pt x="44450" y="1448704"/>
                </a:lnTo>
                <a:lnTo>
                  <a:pt x="38100" y="1447419"/>
                </a:lnTo>
                <a:close/>
              </a:path>
              <a:path w="76200" h="1524000">
                <a:moveTo>
                  <a:pt x="44450" y="1448704"/>
                </a:moveTo>
                <a:lnTo>
                  <a:pt x="44450" y="1485519"/>
                </a:lnTo>
                <a:lnTo>
                  <a:pt x="76200" y="1485519"/>
                </a:lnTo>
                <a:lnTo>
                  <a:pt x="73211" y="1470725"/>
                </a:lnTo>
                <a:lnTo>
                  <a:pt x="65055" y="1458610"/>
                </a:lnTo>
                <a:lnTo>
                  <a:pt x="52947" y="1450425"/>
                </a:lnTo>
                <a:lnTo>
                  <a:pt x="44450" y="1448704"/>
                </a:lnTo>
                <a:close/>
              </a:path>
              <a:path w="76200" h="1524000">
                <a:moveTo>
                  <a:pt x="44450" y="0"/>
                </a:moveTo>
                <a:lnTo>
                  <a:pt x="31750" y="0"/>
                </a:lnTo>
                <a:lnTo>
                  <a:pt x="31750" y="1448704"/>
                </a:lnTo>
                <a:lnTo>
                  <a:pt x="38100" y="1447419"/>
                </a:lnTo>
                <a:lnTo>
                  <a:pt x="44450" y="1447419"/>
                </a:lnTo>
                <a:lnTo>
                  <a:pt x="44450" y="0"/>
                </a:lnTo>
                <a:close/>
              </a:path>
              <a:path w="76200" h="1524000">
                <a:moveTo>
                  <a:pt x="44450" y="1447419"/>
                </a:moveTo>
                <a:lnTo>
                  <a:pt x="38100" y="1447419"/>
                </a:lnTo>
                <a:lnTo>
                  <a:pt x="44450" y="1448704"/>
                </a:lnTo>
                <a:lnTo>
                  <a:pt x="44450" y="1447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17893" y="6285077"/>
            <a:ext cx="52933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*Please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note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that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this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provisional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programme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may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be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changed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slightly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"/>
                <a:cs typeface="Arial"/>
              </a:rPr>
              <a:t>in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order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accommodate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needs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audience/organisers/speakers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8D66C5-64FF-0689-445F-8C6327DC7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035169"/>
              </p:ext>
            </p:extLst>
          </p:nvPr>
        </p:nvGraphicFramePr>
        <p:xfrm>
          <a:off x="1802130" y="1515975"/>
          <a:ext cx="8587740" cy="4807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8985">
                  <a:extLst>
                    <a:ext uri="{9D8B030D-6E8A-4147-A177-3AD203B41FA5}">
                      <a16:colId xmlns:a16="http://schemas.microsoft.com/office/drawing/2014/main" val="729160371"/>
                    </a:ext>
                  </a:extLst>
                </a:gridCol>
                <a:gridCol w="2670963">
                  <a:extLst>
                    <a:ext uri="{9D8B030D-6E8A-4147-A177-3AD203B41FA5}">
                      <a16:colId xmlns:a16="http://schemas.microsoft.com/office/drawing/2014/main" val="1081793792"/>
                    </a:ext>
                  </a:extLst>
                </a:gridCol>
                <a:gridCol w="4007792">
                  <a:extLst>
                    <a:ext uri="{9D8B030D-6E8A-4147-A177-3AD203B41FA5}">
                      <a16:colId xmlns:a16="http://schemas.microsoft.com/office/drawing/2014/main" val="3917666933"/>
                    </a:ext>
                  </a:extLst>
                </a:gridCol>
              </a:tblGrid>
              <a:tr h="325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08:00 – 09:00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WISLAW Breakfast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444179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08:45 – 09:15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Registration / Breakfast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630903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09:15 – 09:20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Welcome by Richard Harry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2375501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09:20 – 09:30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Welcome by Peter Crowther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0949093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L </a:t>
                      </a:r>
                      <a:r>
                        <a:rPr lang="en-GB" sz="600" kern="100">
                          <a:effectLst/>
                        </a:rPr>
                        <a:t>(1 hr)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09:30 – 10:30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</a:t>
                      </a:r>
                      <a:r>
                        <a:rPr lang="en-GB" sz="1100" kern="100" baseline="30000" dirty="0">
                          <a:effectLst/>
                        </a:rPr>
                        <a:t>st</a:t>
                      </a:r>
                      <a:r>
                        <a:rPr lang="en-GB" sz="1100" kern="100" dirty="0">
                          <a:effectLst/>
                        </a:rPr>
                        <a:t> session 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7333912"/>
                  </a:ext>
                </a:extLst>
              </a:tr>
              <a:tr h="969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br>
                        <a:rPr lang="en-GB" sz="1100" kern="0">
                          <a:effectLst/>
                        </a:rPr>
                      </a:br>
                      <a:endParaRPr lang="en-GB" sz="12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S </a:t>
                      </a:r>
                      <a:r>
                        <a:rPr lang="en-GB" sz="600" kern="100">
                          <a:effectLst/>
                        </a:rPr>
                        <a:t>(45 mins)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10:30 – 11.15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2</a:t>
                      </a:r>
                      <a:r>
                        <a:rPr lang="en-GB" sz="1100" kern="100" baseline="30000">
                          <a:effectLst/>
                        </a:rPr>
                        <a:t>nd</a:t>
                      </a:r>
                      <a:r>
                        <a:rPr lang="en-GB" sz="1100" kern="100">
                          <a:effectLst/>
                        </a:rPr>
                        <a:t> session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5087868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11:15 – 11:45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Coffee Break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8730777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L </a:t>
                      </a:r>
                      <a:r>
                        <a:rPr lang="en-GB" sz="600" kern="100">
                          <a:effectLst/>
                        </a:rPr>
                        <a:t>(1 hr 15 mins)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11:45 – 13:00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3</a:t>
                      </a:r>
                      <a:r>
                        <a:rPr lang="en-GB" sz="1100" kern="100" baseline="30000">
                          <a:effectLst/>
                        </a:rPr>
                        <a:t>rd</a:t>
                      </a:r>
                      <a:r>
                        <a:rPr lang="en-GB" sz="1100" kern="100">
                          <a:effectLst/>
                        </a:rPr>
                        <a:t> session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579226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13.00 – 14:30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Lunch &amp; Networking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790550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L </a:t>
                      </a:r>
                      <a:r>
                        <a:rPr lang="en-GB" sz="600" kern="100">
                          <a:effectLst/>
                        </a:rPr>
                        <a:t>(1 hr)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14:30 – 15:30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4</a:t>
                      </a:r>
                      <a:r>
                        <a:rPr lang="en-GB" sz="1100" kern="100" baseline="30000">
                          <a:effectLst/>
                        </a:rPr>
                        <a:t>th</a:t>
                      </a:r>
                      <a:r>
                        <a:rPr lang="en-GB" sz="1100" kern="100">
                          <a:effectLst/>
                        </a:rPr>
                        <a:t> Session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5108368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S </a:t>
                      </a:r>
                      <a:r>
                        <a:rPr lang="en-GB" sz="600" kern="100">
                          <a:effectLst/>
                        </a:rPr>
                        <a:t>(45 mins)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15:30 – 16:15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</a:t>
                      </a:r>
                      <a:r>
                        <a:rPr lang="en-GB" sz="1100" kern="100" baseline="30000">
                          <a:effectLst/>
                        </a:rPr>
                        <a:t>th</a:t>
                      </a:r>
                      <a:r>
                        <a:rPr lang="en-GB" sz="1100" kern="100">
                          <a:effectLst/>
                        </a:rPr>
                        <a:t> Session 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2814502"/>
                  </a:ext>
                </a:extLst>
              </a:tr>
              <a:tr h="594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16:15 – 16:30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Closing remarks by Audley Sheppard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3090075"/>
                  </a:ext>
                </a:extLst>
              </a:tr>
              <a:tr h="291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 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16:30 – 18:30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Drinks Reception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80666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TRANSPORTATION</a:t>
            </a:r>
          </a:p>
        </p:txBody>
      </p:sp>
      <p:sp>
        <p:nvSpPr>
          <p:cNvPr id="3" name="object 3"/>
          <p:cNvSpPr/>
          <p:nvPr/>
        </p:nvSpPr>
        <p:spPr>
          <a:xfrm>
            <a:off x="10492740" y="2395727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31750" y="1448704"/>
                </a:moveTo>
                <a:lnTo>
                  <a:pt x="23252" y="1450425"/>
                </a:lnTo>
                <a:lnTo>
                  <a:pt x="11144" y="1458610"/>
                </a:lnTo>
                <a:lnTo>
                  <a:pt x="2988" y="1470725"/>
                </a:lnTo>
                <a:lnTo>
                  <a:pt x="0" y="1485519"/>
                </a:lnTo>
                <a:lnTo>
                  <a:pt x="2988" y="1500366"/>
                </a:lnTo>
                <a:lnTo>
                  <a:pt x="11144" y="1512474"/>
                </a:lnTo>
                <a:lnTo>
                  <a:pt x="23252" y="1520630"/>
                </a:lnTo>
                <a:lnTo>
                  <a:pt x="38100" y="1523619"/>
                </a:lnTo>
                <a:lnTo>
                  <a:pt x="52947" y="1520630"/>
                </a:lnTo>
                <a:lnTo>
                  <a:pt x="65055" y="1512474"/>
                </a:lnTo>
                <a:lnTo>
                  <a:pt x="73211" y="1500366"/>
                </a:lnTo>
                <a:lnTo>
                  <a:pt x="76200" y="1485519"/>
                </a:lnTo>
                <a:lnTo>
                  <a:pt x="31750" y="1485519"/>
                </a:lnTo>
                <a:lnTo>
                  <a:pt x="31750" y="1448704"/>
                </a:lnTo>
                <a:close/>
              </a:path>
              <a:path w="76200" h="1524000">
                <a:moveTo>
                  <a:pt x="38100" y="1447419"/>
                </a:moveTo>
                <a:lnTo>
                  <a:pt x="31750" y="1448704"/>
                </a:lnTo>
                <a:lnTo>
                  <a:pt x="31750" y="1485519"/>
                </a:lnTo>
                <a:lnTo>
                  <a:pt x="44450" y="1485519"/>
                </a:lnTo>
                <a:lnTo>
                  <a:pt x="44450" y="1448704"/>
                </a:lnTo>
                <a:lnTo>
                  <a:pt x="38100" y="1447419"/>
                </a:lnTo>
                <a:close/>
              </a:path>
              <a:path w="76200" h="1524000">
                <a:moveTo>
                  <a:pt x="44450" y="1448704"/>
                </a:moveTo>
                <a:lnTo>
                  <a:pt x="44450" y="1485519"/>
                </a:lnTo>
                <a:lnTo>
                  <a:pt x="76200" y="1485519"/>
                </a:lnTo>
                <a:lnTo>
                  <a:pt x="73211" y="1470725"/>
                </a:lnTo>
                <a:lnTo>
                  <a:pt x="65055" y="1458610"/>
                </a:lnTo>
                <a:lnTo>
                  <a:pt x="52947" y="1450425"/>
                </a:lnTo>
                <a:lnTo>
                  <a:pt x="44450" y="1448704"/>
                </a:lnTo>
                <a:close/>
              </a:path>
              <a:path w="76200" h="1524000">
                <a:moveTo>
                  <a:pt x="44450" y="0"/>
                </a:moveTo>
                <a:lnTo>
                  <a:pt x="31750" y="0"/>
                </a:lnTo>
                <a:lnTo>
                  <a:pt x="31750" y="1448704"/>
                </a:lnTo>
                <a:lnTo>
                  <a:pt x="38100" y="1447419"/>
                </a:lnTo>
                <a:lnTo>
                  <a:pt x="44450" y="1447419"/>
                </a:lnTo>
                <a:lnTo>
                  <a:pt x="44450" y="0"/>
                </a:lnTo>
                <a:close/>
              </a:path>
              <a:path w="76200" h="1524000">
                <a:moveTo>
                  <a:pt x="44450" y="1447419"/>
                </a:moveTo>
                <a:lnTo>
                  <a:pt x="38100" y="1447419"/>
                </a:lnTo>
                <a:lnTo>
                  <a:pt x="44450" y="1448704"/>
                </a:lnTo>
                <a:lnTo>
                  <a:pt x="44450" y="1447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3696" y="1761871"/>
            <a:ext cx="5357495" cy="4858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Airport</a:t>
            </a:r>
            <a:r>
              <a:rPr sz="15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arrival</a:t>
            </a:r>
            <a:r>
              <a:rPr sz="1500" b="1" u="sng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into</a:t>
            </a:r>
            <a:r>
              <a:rPr sz="1500" b="1" u="sng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London</a:t>
            </a:r>
            <a:r>
              <a:rPr sz="15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Heathrow</a:t>
            </a:r>
            <a:r>
              <a:rPr sz="1500" b="1" u="none" spc="-10" dirty="0">
                <a:latin typeface="Arial"/>
                <a:cs typeface="Arial"/>
              </a:rPr>
              <a:t>: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5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500" b="1" spc="-30" dirty="0">
                <a:latin typeface="Arial"/>
                <a:cs typeface="Arial"/>
              </a:rPr>
              <a:t>Train</a:t>
            </a:r>
            <a:r>
              <a:rPr sz="1500" spc="-30" dirty="0">
                <a:latin typeface="Arial"/>
                <a:cs typeface="Arial"/>
              </a:rPr>
              <a:t>-</a:t>
            </a:r>
            <a:r>
              <a:rPr lang="en-GB" sz="1500" spc="-30" dirty="0">
                <a:latin typeface="Arial"/>
                <a:cs typeface="Arial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Heathrow</a:t>
            </a:r>
            <a:r>
              <a:rPr sz="15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Express</a:t>
            </a:r>
            <a:r>
              <a:rPr sz="15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or</a:t>
            </a:r>
            <a:r>
              <a:rPr sz="1500" u="none" spc="-55" dirty="0">
                <a:latin typeface="Arial"/>
                <a:cs typeface="Arial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TFL</a:t>
            </a:r>
            <a:r>
              <a:rPr sz="1500" u="sng" spc="-8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rail</a:t>
            </a:r>
            <a:r>
              <a:rPr sz="15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service</a:t>
            </a:r>
            <a:r>
              <a:rPr sz="15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to</a:t>
            </a:r>
            <a:r>
              <a:rPr sz="1500" u="none" spc="-40" dirty="0">
                <a:latin typeface="Arial"/>
                <a:cs typeface="Arial"/>
              </a:rPr>
              <a:t> </a:t>
            </a:r>
            <a:r>
              <a:rPr sz="1500" u="none" spc="-10" dirty="0">
                <a:latin typeface="Arial"/>
                <a:cs typeface="Arial"/>
              </a:rPr>
              <a:t>London </a:t>
            </a:r>
            <a:r>
              <a:rPr sz="1500" u="none" dirty="0">
                <a:latin typeface="Arial"/>
                <a:cs typeface="Arial"/>
              </a:rPr>
              <a:t>Paddington</a:t>
            </a:r>
            <a:r>
              <a:rPr sz="1500" u="none" spc="-4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and</a:t>
            </a:r>
            <a:r>
              <a:rPr sz="1500" u="none" spc="-4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then</a:t>
            </a:r>
            <a:r>
              <a:rPr sz="1500" u="none" spc="-30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take</a:t>
            </a:r>
            <a:r>
              <a:rPr sz="1500" u="none" spc="-50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the </a:t>
            </a:r>
            <a:r>
              <a:rPr sz="1500" u="none" dirty="0">
                <a:solidFill>
                  <a:srgbClr val="FFD966"/>
                </a:solidFill>
                <a:latin typeface="Arial"/>
                <a:cs typeface="Arial"/>
              </a:rPr>
              <a:t>Circle</a:t>
            </a:r>
            <a:r>
              <a:rPr sz="1500" u="none" spc="-25" dirty="0">
                <a:solidFill>
                  <a:srgbClr val="FFD966"/>
                </a:solidFill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or</a:t>
            </a:r>
            <a:r>
              <a:rPr sz="1500" u="none" spc="-30" dirty="0"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6FAC46"/>
                </a:solidFill>
                <a:latin typeface="Arial"/>
                <a:cs typeface="Arial"/>
              </a:rPr>
              <a:t>District</a:t>
            </a:r>
            <a:r>
              <a:rPr sz="1500" u="none" spc="-4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6FAC46"/>
                </a:solidFill>
                <a:latin typeface="Arial"/>
                <a:cs typeface="Arial"/>
              </a:rPr>
              <a:t>Line</a:t>
            </a:r>
            <a:r>
              <a:rPr sz="1500" u="none" spc="-3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sz="1500" u="none" spc="-10" dirty="0">
                <a:solidFill>
                  <a:srgbClr val="6FAC46"/>
                </a:solidFill>
                <a:latin typeface="Arial"/>
                <a:cs typeface="Arial"/>
              </a:rPr>
              <a:t>Eastbound </a:t>
            </a:r>
            <a:r>
              <a:rPr sz="1500" u="none" dirty="0">
                <a:latin typeface="Arial"/>
                <a:cs typeface="Arial"/>
              </a:rPr>
              <a:t>to</a:t>
            </a:r>
            <a:r>
              <a:rPr sz="1500" u="none" spc="-3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Mansion</a:t>
            </a:r>
            <a:r>
              <a:rPr sz="1500" u="none" spc="-4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House</a:t>
            </a:r>
            <a:r>
              <a:rPr sz="1500" u="none" spc="-30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or</a:t>
            </a:r>
            <a:r>
              <a:rPr sz="1500" u="none" spc="-20" dirty="0"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663300"/>
                </a:solidFill>
                <a:latin typeface="Arial"/>
                <a:cs typeface="Arial"/>
              </a:rPr>
              <a:t>Bakerloo</a:t>
            </a:r>
            <a:r>
              <a:rPr sz="1500" u="none" spc="-40" dirty="0">
                <a:solidFill>
                  <a:srgbClr val="663300"/>
                </a:solidFill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663300"/>
                </a:solidFill>
                <a:latin typeface="Arial"/>
                <a:cs typeface="Arial"/>
              </a:rPr>
              <a:t>Line</a:t>
            </a:r>
            <a:r>
              <a:rPr sz="1500" u="none" spc="-35" dirty="0">
                <a:solidFill>
                  <a:srgbClr val="663300"/>
                </a:solidFill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663300"/>
                </a:solidFill>
                <a:latin typeface="Arial"/>
                <a:cs typeface="Arial"/>
              </a:rPr>
              <a:t>Eastbound</a:t>
            </a:r>
            <a:r>
              <a:rPr sz="1500" u="none" spc="-70" dirty="0">
                <a:solidFill>
                  <a:srgbClr val="663300"/>
                </a:solidFill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to</a:t>
            </a:r>
            <a:r>
              <a:rPr sz="1500" u="none" spc="-35" dirty="0">
                <a:latin typeface="Arial"/>
                <a:cs typeface="Arial"/>
              </a:rPr>
              <a:t> </a:t>
            </a:r>
            <a:r>
              <a:rPr sz="1500" u="none" spc="-10" dirty="0">
                <a:latin typeface="Arial"/>
                <a:cs typeface="Arial"/>
              </a:rPr>
              <a:t>Oxford</a:t>
            </a:r>
            <a:r>
              <a:rPr lang="en-GB" sz="1500" u="none" spc="-10" dirty="0">
                <a:latin typeface="Arial"/>
                <a:cs typeface="Arial"/>
              </a:rPr>
              <a:t> </a:t>
            </a:r>
            <a:r>
              <a:rPr sz="1500" u="none" spc="-10" dirty="0">
                <a:latin typeface="Arial"/>
                <a:cs typeface="Arial"/>
              </a:rPr>
              <a:t>Circus </a:t>
            </a:r>
            <a:r>
              <a:rPr sz="1500" u="none" dirty="0">
                <a:latin typeface="Arial"/>
                <a:cs typeface="Arial"/>
              </a:rPr>
              <a:t>and</a:t>
            </a:r>
            <a:r>
              <a:rPr sz="1500" u="none" spc="-3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change</a:t>
            </a:r>
            <a:r>
              <a:rPr sz="1500" u="none" spc="-50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to</a:t>
            </a:r>
            <a:r>
              <a:rPr sz="1500" u="none" spc="-3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the</a:t>
            </a:r>
            <a:r>
              <a:rPr sz="1500" u="none" spc="-40" dirty="0"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FF0000"/>
                </a:solidFill>
                <a:latin typeface="Arial"/>
                <a:cs typeface="Arial"/>
              </a:rPr>
              <a:t>Central</a:t>
            </a:r>
            <a:r>
              <a:rPr sz="1500" u="none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FF0000"/>
                </a:solidFill>
                <a:latin typeface="Arial"/>
                <a:cs typeface="Arial"/>
              </a:rPr>
              <a:t>Line</a:t>
            </a:r>
            <a:r>
              <a:rPr sz="1500" u="none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u="none" dirty="0">
                <a:solidFill>
                  <a:srgbClr val="FF0000"/>
                </a:solidFill>
                <a:latin typeface="Arial"/>
                <a:cs typeface="Arial"/>
              </a:rPr>
              <a:t>Eastbound</a:t>
            </a:r>
            <a:r>
              <a:rPr sz="1500" u="none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to</a:t>
            </a:r>
            <a:r>
              <a:rPr sz="1500" u="none" spc="-45" dirty="0">
                <a:latin typeface="Arial"/>
                <a:cs typeface="Arial"/>
              </a:rPr>
              <a:t> </a:t>
            </a:r>
            <a:r>
              <a:rPr sz="1500" u="none" dirty="0">
                <a:latin typeface="Arial"/>
                <a:cs typeface="Arial"/>
              </a:rPr>
              <a:t>St</a:t>
            </a:r>
            <a:r>
              <a:rPr sz="1500" u="none" spc="-30" dirty="0">
                <a:latin typeface="Arial"/>
                <a:cs typeface="Arial"/>
              </a:rPr>
              <a:t> </a:t>
            </a:r>
            <a:r>
              <a:rPr sz="1500" u="none" spc="-10" dirty="0">
                <a:latin typeface="Arial"/>
                <a:cs typeface="Arial"/>
              </a:rPr>
              <a:t>Paul</a:t>
            </a:r>
            <a:r>
              <a:rPr lang="en-GB" sz="1500" u="none" spc="-10" dirty="0">
                <a:latin typeface="Arial"/>
                <a:cs typeface="Arial"/>
              </a:rPr>
              <a:t>'</a:t>
            </a:r>
            <a:r>
              <a:rPr sz="1500" u="none" spc="-10" dirty="0">
                <a:latin typeface="Arial"/>
                <a:cs typeface="Arial"/>
              </a:rPr>
              <a:t>s.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1500" dirty="0">
              <a:latin typeface="Arial"/>
              <a:cs typeface="Arial"/>
            </a:endParaRPr>
          </a:p>
          <a:p>
            <a:pPr marL="12700" marR="430530">
              <a:lnSpc>
                <a:spcPct val="107100"/>
              </a:lnSpc>
            </a:pPr>
            <a:r>
              <a:rPr sz="1500" b="1" dirty="0">
                <a:latin typeface="Arial"/>
                <a:cs typeface="Arial"/>
              </a:rPr>
              <a:t>London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Underground</a:t>
            </a:r>
            <a:r>
              <a:rPr sz="1500" spc="-10" dirty="0">
                <a:latin typeface="Arial"/>
                <a:cs typeface="Arial"/>
              </a:rPr>
              <a:t>-</a:t>
            </a:r>
            <a:r>
              <a:rPr sz="1500" spc="-9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Heathrow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Terminal </a:t>
            </a:r>
            <a:r>
              <a:rPr sz="1500" spc="-10" dirty="0">
                <a:latin typeface="Arial"/>
                <a:cs typeface="Arial"/>
              </a:rPr>
              <a:t>Stations </a:t>
            </a:r>
            <a:r>
              <a:rPr sz="1500" dirty="0">
                <a:latin typeface="Arial"/>
                <a:cs typeface="Arial"/>
              </a:rPr>
              <a:t>take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01F5F"/>
                </a:solidFill>
                <a:latin typeface="Arial"/>
                <a:cs typeface="Arial"/>
              </a:rPr>
              <a:t>Piccadilly</a:t>
            </a:r>
            <a:r>
              <a:rPr sz="1500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01F5F"/>
                </a:solidFill>
                <a:latin typeface="Arial"/>
                <a:cs typeface="Arial"/>
              </a:rPr>
              <a:t>Line</a:t>
            </a:r>
            <a:r>
              <a:rPr sz="1500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01F5F"/>
                </a:solidFill>
                <a:latin typeface="Arial"/>
                <a:cs typeface="Arial"/>
              </a:rPr>
              <a:t>Eastbound</a:t>
            </a:r>
            <a:r>
              <a:rPr sz="15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Holborn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Station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and </a:t>
            </a:r>
            <a:r>
              <a:rPr sz="1500" dirty="0">
                <a:latin typeface="Arial"/>
                <a:cs typeface="Arial"/>
              </a:rPr>
              <a:t>change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0000"/>
                </a:solidFill>
                <a:latin typeface="Arial"/>
                <a:cs typeface="Arial"/>
              </a:rPr>
              <a:t>Central</a:t>
            </a:r>
            <a:r>
              <a:rPr sz="15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0000"/>
                </a:solidFill>
                <a:latin typeface="Arial"/>
                <a:cs typeface="Arial"/>
              </a:rPr>
              <a:t>Line</a:t>
            </a:r>
            <a:r>
              <a:rPr sz="15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0000"/>
                </a:solidFill>
                <a:latin typeface="Arial"/>
                <a:cs typeface="Arial"/>
              </a:rPr>
              <a:t>Eastbound</a:t>
            </a:r>
            <a:r>
              <a:rPr sz="15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Paul</a:t>
            </a:r>
            <a:r>
              <a:rPr lang="en-GB" sz="1500" dirty="0">
                <a:latin typeface="Arial"/>
                <a:cs typeface="Arial"/>
              </a:rPr>
              <a:t>'</a:t>
            </a:r>
            <a:r>
              <a:rPr sz="1500" dirty="0">
                <a:latin typeface="Arial"/>
                <a:cs typeface="Arial"/>
              </a:rPr>
              <a:t>s</a:t>
            </a:r>
            <a:r>
              <a:rPr lang="en-GB" sz="150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(1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hour)</a:t>
            </a:r>
            <a:r>
              <a:rPr lang="en-GB" sz="1500" spc="-10" dirty="0">
                <a:latin typeface="Arial"/>
                <a:cs typeface="Arial"/>
              </a:rPr>
              <a:t>.</a:t>
            </a:r>
            <a:r>
              <a:rPr sz="1500" spc="-10" dirty="0">
                <a:latin typeface="Arial"/>
                <a:cs typeface="Arial"/>
              </a:rPr>
              <a:t> Alternatively,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Hatton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Cross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Station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take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Arial"/>
                <a:cs typeface="Arial"/>
              </a:rPr>
              <a:t>Piccadilly </a:t>
            </a:r>
            <a:r>
              <a:rPr sz="1500" dirty="0">
                <a:solidFill>
                  <a:srgbClr val="001F5F"/>
                </a:solidFill>
                <a:latin typeface="Arial"/>
                <a:cs typeface="Arial"/>
              </a:rPr>
              <a:t>Line</a:t>
            </a:r>
            <a:r>
              <a:rPr sz="1500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01F5F"/>
                </a:solidFill>
                <a:latin typeface="Arial"/>
                <a:cs typeface="Arial"/>
              </a:rPr>
              <a:t>Eastbound</a:t>
            </a:r>
            <a:r>
              <a:rPr sz="1500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Gloucester</a:t>
            </a:r>
            <a:r>
              <a:rPr lang="en-GB" sz="150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Road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change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the </a:t>
            </a:r>
            <a:r>
              <a:rPr sz="1500" dirty="0">
                <a:solidFill>
                  <a:srgbClr val="FFD966"/>
                </a:solidFill>
                <a:latin typeface="Arial"/>
                <a:cs typeface="Arial"/>
              </a:rPr>
              <a:t>Circle</a:t>
            </a:r>
            <a:r>
              <a:rPr sz="1500" spc="-35" dirty="0">
                <a:solidFill>
                  <a:srgbClr val="FFD966"/>
                </a:solidFill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or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FAC46"/>
                </a:solidFill>
                <a:latin typeface="Arial"/>
                <a:cs typeface="Arial"/>
              </a:rPr>
              <a:t>District</a:t>
            </a:r>
            <a:r>
              <a:rPr sz="1500" spc="-55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FAC46"/>
                </a:solidFill>
                <a:latin typeface="Arial"/>
                <a:cs typeface="Arial"/>
              </a:rPr>
              <a:t>Line</a:t>
            </a:r>
            <a:r>
              <a:rPr sz="1500" spc="-4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6FAC46"/>
                </a:solidFill>
                <a:latin typeface="Arial"/>
                <a:cs typeface="Arial"/>
              </a:rPr>
              <a:t>Eastbound</a:t>
            </a:r>
            <a:r>
              <a:rPr sz="1500" spc="-4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Mansion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House.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00" spc="-10" dirty="0">
                <a:latin typeface="Arial"/>
                <a:cs typeface="Arial"/>
              </a:rPr>
              <a:t>(</a:t>
            </a:r>
            <a:r>
              <a:rPr lang="en-GB" sz="1500" spc="-10" dirty="0">
                <a:latin typeface="Arial"/>
                <a:cs typeface="Arial"/>
              </a:rPr>
              <a:t>1-hour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5mins)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500" dirty="0">
              <a:latin typeface="Arial"/>
              <a:cs typeface="Arial"/>
            </a:endParaRPr>
          </a:p>
          <a:p>
            <a:pPr marL="12700" marR="156845">
              <a:lnSpc>
                <a:spcPct val="108000"/>
              </a:lnSpc>
            </a:pPr>
            <a:r>
              <a:rPr sz="1500" b="1" spc="-20" dirty="0">
                <a:latin typeface="Arial"/>
                <a:cs typeface="Arial"/>
              </a:rPr>
              <a:t>Taxi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transfer</a:t>
            </a:r>
            <a:r>
              <a:rPr sz="1500" dirty="0">
                <a:latin typeface="Arial"/>
                <a:cs typeface="Arial"/>
              </a:rPr>
              <a:t>-</a:t>
            </a:r>
            <a:r>
              <a:rPr sz="1500" spc="-7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journey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time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from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Heathrow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Hotel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is </a:t>
            </a:r>
            <a:r>
              <a:rPr sz="1500" dirty="0">
                <a:latin typeface="Arial"/>
                <a:cs typeface="Arial"/>
              </a:rPr>
              <a:t>around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1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hour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 round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trip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will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cost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around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£100.</a:t>
            </a:r>
            <a:r>
              <a:rPr sz="1500" spc="-114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An</a:t>
            </a:r>
            <a:r>
              <a:rPr sz="1500" spc="50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Uber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from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Heathrow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hotel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off-</a:t>
            </a:r>
            <a:r>
              <a:rPr sz="1500" dirty="0">
                <a:latin typeface="Arial"/>
                <a:cs typeface="Arial"/>
              </a:rPr>
              <a:t>peak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rate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is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£35-</a:t>
            </a:r>
            <a:r>
              <a:rPr sz="1500" spc="-20" dirty="0">
                <a:latin typeface="Arial"/>
                <a:cs typeface="Arial"/>
              </a:rPr>
              <a:t>£45, </a:t>
            </a:r>
            <a:r>
              <a:rPr sz="1500" dirty="0">
                <a:latin typeface="Arial"/>
                <a:cs typeface="Arial"/>
              </a:rPr>
              <a:t>prices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may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change</a:t>
            </a:r>
            <a:r>
              <a:rPr sz="1500" spc="-6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depending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on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time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travel.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304788" y="2165604"/>
            <a:ext cx="0" cy="4361815"/>
          </a:xfrm>
          <a:custGeom>
            <a:avLst/>
            <a:gdLst/>
            <a:ahLst/>
            <a:cxnLst/>
            <a:rect l="l" t="t" r="r" b="b"/>
            <a:pathLst>
              <a:path h="4361815">
                <a:moveTo>
                  <a:pt x="0" y="0"/>
                </a:moveTo>
                <a:lnTo>
                  <a:pt x="0" y="4361789"/>
                </a:lnTo>
              </a:path>
            </a:pathLst>
          </a:custGeom>
          <a:ln w="6350">
            <a:solidFill>
              <a:srgbClr val="035568"/>
            </a:solidFill>
            <a:prstDash val="sysDash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Airport</a:t>
            </a:r>
            <a:r>
              <a:rPr spc="-10" dirty="0"/>
              <a:t> </a:t>
            </a:r>
            <a:r>
              <a:rPr dirty="0"/>
              <a:t>arrival</a:t>
            </a:r>
            <a:r>
              <a:rPr spc="-45" dirty="0"/>
              <a:t> </a:t>
            </a:r>
            <a:r>
              <a:rPr dirty="0"/>
              <a:t>into</a:t>
            </a:r>
            <a:r>
              <a:rPr spc="-75" dirty="0"/>
              <a:t> </a:t>
            </a:r>
            <a:r>
              <a:rPr dirty="0"/>
              <a:t>London</a:t>
            </a:r>
            <a:r>
              <a:rPr spc="-60" dirty="0"/>
              <a:t> </a:t>
            </a:r>
            <a:r>
              <a:rPr spc="-10" dirty="0"/>
              <a:t>Gatwick</a:t>
            </a:r>
            <a:r>
              <a:rPr u="none" spc="-10" dirty="0"/>
              <a:t>:</a:t>
            </a: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u="none" spc="-10" dirty="0"/>
          </a:p>
          <a:p>
            <a:pPr marL="12700" marR="728980">
              <a:lnSpc>
                <a:spcPct val="107000"/>
              </a:lnSpc>
              <a:spcBef>
                <a:spcPts val="5"/>
              </a:spcBef>
            </a:pPr>
            <a:r>
              <a:rPr u="none" spc="-10" dirty="0"/>
              <a:t>Train</a:t>
            </a:r>
            <a:r>
              <a:rPr b="0" u="none" spc="-10" dirty="0">
                <a:latin typeface="Arial"/>
                <a:cs typeface="Arial"/>
              </a:rPr>
              <a:t>-</a:t>
            </a:r>
            <a:r>
              <a:rPr b="0" u="none" spc="-70" dirty="0">
                <a:latin typeface="Arial"/>
                <a:cs typeface="Arial"/>
              </a:rPr>
              <a:t> </a:t>
            </a: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Thameslink</a:t>
            </a:r>
            <a:r>
              <a:rPr b="0" u="none" spc="-85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b="0" u="none" spc="-10" dirty="0">
                <a:solidFill>
                  <a:srgbClr val="6F2F9F"/>
                </a:solidFill>
                <a:latin typeface="Arial"/>
                <a:cs typeface="Arial"/>
              </a:rPr>
              <a:t>Train</a:t>
            </a:r>
            <a:r>
              <a:rPr b="0" u="none" spc="-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6F2F9F"/>
                </a:solidFill>
                <a:latin typeface="Arial"/>
                <a:cs typeface="Arial"/>
              </a:rPr>
              <a:t>Northbound</a:t>
            </a:r>
            <a:r>
              <a:rPr b="0" u="none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65" dirty="0">
                <a:latin typeface="Arial"/>
                <a:cs typeface="Arial"/>
              </a:rPr>
              <a:t> </a:t>
            </a:r>
            <a:r>
              <a:rPr b="0" u="none" spc="-20" dirty="0">
                <a:latin typeface="Arial"/>
                <a:cs typeface="Arial"/>
              </a:rPr>
              <a:t>City </a:t>
            </a:r>
            <a:r>
              <a:rPr b="0" u="none" dirty="0">
                <a:latin typeface="Arial"/>
                <a:cs typeface="Arial"/>
              </a:rPr>
              <a:t>Thameslink,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5-minute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walk</a:t>
            </a:r>
            <a:r>
              <a:rPr b="0" u="none" spc="-2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the</a:t>
            </a:r>
            <a:r>
              <a:rPr b="0" u="none" spc="-5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hotel;</a:t>
            </a:r>
            <a:r>
              <a:rPr b="0" u="none" spc="-50" dirty="0">
                <a:latin typeface="Arial"/>
                <a:cs typeface="Arial"/>
              </a:rPr>
              <a:t> </a:t>
            </a:r>
            <a:r>
              <a:rPr b="0" u="none" spc="-25" dirty="0">
                <a:latin typeface="Arial"/>
                <a:cs typeface="Arial"/>
              </a:rPr>
              <a:t>or </a:t>
            </a: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Gatwick</a:t>
            </a:r>
            <a:r>
              <a:rPr b="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Express</a:t>
            </a:r>
            <a:r>
              <a:rPr b="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Victoria</a:t>
            </a:r>
            <a:r>
              <a:rPr b="0" u="none" spc="-5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Station</a:t>
            </a:r>
            <a:r>
              <a:rPr b="0" u="none" spc="-5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and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then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spc="-20" dirty="0">
                <a:latin typeface="Arial"/>
                <a:cs typeface="Arial"/>
              </a:rPr>
              <a:t>take </a:t>
            </a:r>
            <a:r>
              <a:rPr b="0" u="none" dirty="0">
                <a:latin typeface="Arial"/>
                <a:cs typeface="Arial"/>
              </a:rPr>
              <a:t>the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FFD966"/>
                </a:solidFill>
                <a:latin typeface="Arial"/>
                <a:cs typeface="Arial"/>
              </a:rPr>
              <a:t>Circle </a:t>
            </a:r>
            <a:r>
              <a:rPr b="0" u="none" dirty="0">
                <a:latin typeface="Arial"/>
                <a:cs typeface="Arial"/>
              </a:rPr>
              <a:t>or</a:t>
            </a:r>
            <a:r>
              <a:rPr b="0" u="none" spc="-25" dirty="0"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6FAC46"/>
                </a:solidFill>
                <a:latin typeface="Arial"/>
                <a:cs typeface="Arial"/>
              </a:rPr>
              <a:t>District</a:t>
            </a:r>
            <a:r>
              <a:rPr b="0" u="none" spc="-3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6FAC46"/>
                </a:solidFill>
                <a:latin typeface="Arial"/>
                <a:cs typeface="Arial"/>
              </a:rPr>
              <a:t>Line</a:t>
            </a:r>
            <a:r>
              <a:rPr lang="en-GB" b="0" u="none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6FAC46"/>
                </a:solidFill>
                <a:latin typeface="Arial"/>
                <a:cs typeface="Arial"/>
              </a:rPr>
              <a:t>Eastbound</a:t>
            </a:r>
            <a:r>
              <a:rPr b="0" u="none" spc="-30" dirty="0">
                <a:solidFill>
                  <a:srgbClr val="6FAC46"/>
                </a:solidFill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25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Mansion House.</a:t>
            </a: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b="0" u="none" spc="-10" dirty="0">
              <a:latin typeface="Arial"/>
              <a:cs typeface="Arial"/>
            </a:endParaRPr>
          </a:p>
          <a:p>
            <a:pPr marL="12700" marR="5080">
              <a:lnSpc>
                <a:spcPct val="107000"/>
              </a:lnSpc>
            </a:pPr>
            <a:r>
              <a:rPr u="none" spc="-20" dirty="0"/>
              <a:t>Taxi</a:t>
            </a:r>
            <a:r>
              <a:rPr u="none" spc="-30" dirty="0"/>
              <a:t> </a:t>
            </a:r>
            <a:r>
              <a:rPr u="none" spc="-10" dirty="0"/>
              <a:t>Transfer</a:t>
            </a:r>
            <a:r>
              <a:rPr b="0" u="none" spc="-10" dirty="0">
                <a:latin typeface="Arial"/>
                <a:cs typeface="Arial"/>
              </a:rPr>
              <a:t>-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The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journey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time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from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Gatwick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4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the</a:t>
            </a:r>
            <a:r>
              <a:rPr b="0" u="none" spc="-50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Hotel </a:t>
            </a:r>
            <a:r>
              <a:rPr b="0" u="none" dirty="0">
                <a:latin typeface="Arial"/>
                <a:cs typeface="Arial"/>
              </a:rPr>
              <a:t>is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around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1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hour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30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min</a:t>
            </a:r>
            <a:r>
              <a:rPr lang="en-GB" b="0" u="none" dirty="0">
                <a:latin typeface="Arial"/>
                <a:cs typeface="Arial"/>
              </a:rPr>
              <a:t>s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and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round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trip</a:t>
            </a:r>
            <a:r>
              <a:rPr b="0" u="none" spc="-4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will</a:t>
            </a:r>
            <a:r>
              <a:rPr b="0" u="none" spc="-15" dirty="0">
                <a:latin typeface="Arial"/>
                <a:cs typeface="Arial"/>
              </a:rPr>
              <a:t> </a:t>
            </a:r>
            <a:r>
              <a:rPr b="0" u="none" spc="-20" dirty="0">
                <a:latin typeface="Arial"/>
                <a:cs typeface="Arial"/>
              </a:rPr>
              <a:t>cost </a:t>
            </a:r>
            <a:r>
              <a:rPr b="0" u="none" dirty="0">
                <a:latin typeface="Arial"/>
                <a:cs typeface="Arial"/>
              </a:rPr>
              <a:t>around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£150.</a:t>
            </a:r>
            <a:r>
              <a:rPr b="0" u="none" spc="-10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An</a:t>
            </a:r>
            <a:r>
              <a:rPr b="0" u="none" spc="-1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Uber</a:t>
            </a:r>
            <a:r>
              <a:rPr b="0" u="none" spc="-1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from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Gatwick</a:t>
            </a:r>
            <a:r>
              <a:rPr b="0" u="none" spc="-2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to</a:t>
            </a:r>
            <a:r>
              <a:rPr b="0" u="none" spc="-1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the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hotel</a:t>
            </a:r>
            <a:r>
              <a:rPr b="0" u="none" spc="-35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off-</a:t>
            </a:r>
            <a:r>
              <a:rPr b="0" u="none" spc="-20" dirty="0">
                <a:latin typeface="Arial"/>
                <a:cs typeface="Arial"/>
              </a:rPr>
              <a:t>peak </a:t>
            </a:r>
            <a:r>
              <a:rPr b="0" u="none" dirty="0">
                <a:latin typeface="Arial"/>
                <a:cs typeface="Arial"/>
              </a:rPr>
              <a:t>rate</a:t>
            </a:r>
            <a:r>
              <a:rPr b="0" u="none" spc="-4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is</a:t>
            </a:r>
            <a:r>
              <a:rPr b="0" u="none" spc="-40" dirty="0">
                <a:latin typeface="Arial"/>
                <a:cs typeface="Arial"/>
              </a:rPr>
              <a:t> </a:t>
            </a:r>
            <a:r>
              <a:rPr b="0" u="none" spc="-20" dirty="0">
                <a:latin typeface="Arial"/>
                <a:cs typeface="Arial"/>
              </a:rPr>
              <a:t>around</a:t>
            </a:r>
            <a:r>
              <a:rPr b="0" u="none" spc="-8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£65,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prices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may</a:t>
            </a:r>
            <a:r>
              <a:rPr b="0" u="none" spc="-2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change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depending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on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spc="-25" dirty="0">
                <a:latin typeface="Arial"/>
                <a:cs typeface="Arial"/>
              </a:rPr>
              <a:t>the </a:t>
            </a:r>
            <a:r>
              <a:rPr b="0" u="none" dirty="0">
                <a:latin typeface="Arial"/>
                <a:cs typeface="Arial"/>
              </a:rPr>
              <a:t>time</a:t>
            </a:r>
            <a:r>
              <a:rPr b="0" u="none" spc="-3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of</a:t>
            </a:r>
            <a:r>
              <a:rPr b="0" u="none" spc="-20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travel.</a:t>
            </a: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b="0" u="none" spc="-10" dirty="0">
              <a:latin typeface="Arial"/>
              <a:cs typeface="Arial"/>
            </a:endParaRPr>
          </a:p>
          <a:p>
            <a:pPr marL="12700" marR="494030">
              <a:lnSpc>
                <a:spcPct val="106700"/>
              </a:lnSpc>
            </a:pPr>
            <a:r>
              <a:rPr b="0" u="none" dirty="0">
                <a:latin typeface="Arial"/>
                <a:cs typeface="Arial"/>
              </a:rPr>
              <a:t>For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alternative</a:t>
            </a:r>
            <a:r>
              <a:rPr b="0" u="none" spc="-5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routes</a:t>
            </a:r>
            <a:r>
              <a:rPr b="0" u="none" spc="-7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and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travel</a:t>
            </a:r>
            <a:r>
              <a:rPr b="0" u="none" spc="-45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updates</a:t>
            </a:r>
            <a:r>
              <a:rPr b="0" u="none" spc="-60" dirty="0">
                <a:latin typeface="Arial"/>
                <a:cs typeface="Arial"/>
              </a:rPr>
              <a:t> </a:t>
            </a:r>
            <a:r>
              <a:rPr b="0" u="none" dirty="0">
                <a:latin typeface="Arial"/>
                <a:cs typeface="Arial"/>
              </a:rPr>
              <a:t>please</a:t>
            </a:r>
            <a:r>
              <a:rPr b="0" u="none" spc="-70" dirty="0">
                <a:latin typeface="Arial"/>
                <a:cs typeface="Arial"/>
              </a:rPr>
              <a:t> </a:t>
            </a:r>
            <a:r>
              <a:rPr b="0" u="none" spc="-10" dirty="0">
                <a:latin typeface="Arial"/>
                <a:cs typeface="Arial"/>
              </a:rPr>
              <a:t>visit </a:t>
            </a:r>
            <a:r>
              <a:rPr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Citymapper</a:t>
            </a:r>
            <a:r>
              <a:rPr b="0" u="none" spc="-10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ACCOMODATION</a:t>
            </a:r>
          </a:p>
        </p:txBody>
      </p:sp>
      <p:sp>
        <p:nvSpPr>
          <p:cNvPr id="3" name="object 3"/>
          <p:cNvSpPr/>
          <p:nvPr/>
        </p:nvSpPr>
        <p:spPr>
          <a:xfrm>
            <a:off x="10492740" y="2395727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31750" y="1448704"/>
                </a:moveTo>
                <a:lnTo>
                  <a:pt x="23252" y="1450425"/>
                </a:lnTo>
                <a:lnTo>
                  <a:pt x="11144" y="1458610"/>
                </a:lnTo>
                <a:lnTo>
                  <a:pt x="2988" y="1470725"/>
                </a:lnTo>
                <a:lnTo>
                  <a:pt x="0" y="1485519"/>
                </a:lnTo>
                <a:lnTo>
                  <a:pt x="2988" y="1500366"/>
                </a:lnTo>
                <a:lnTo>
                  <a:pt x="11144" y="1512474"/>
                </a:lnTo>
                <a:lnTo>
                  <a:pt x="23252" y="1520630"/>
                </a:lnTo>
                <a:lnTo>
                  <a:pt x="38100" y="1523619"/>
                </a:lnTo>
                <a:lnTo>
                  <a:pt x="52947" y="1520630"/>
                </a:lnTo>
                <a:lnTo>
                  <a:pt x="65055" y="1512474"/>
                </a:lnTo>
                <a:lnTo>
                  <a:pt x="73211" y="1500366"/>
                </a:lnTo>
                <a:lnTo>
                  <a:pt x="76200" y="1485519"/>
                </a:lnTo>
                <a:lnTo>
                  <a:pt x="31750" y="1485519"/>
                </a:lnTo>
                <a:lnTo>
                  <a:pt x="31750" y="1448704"/>
                </a:lnTo>
                <a:close/>
              </a:path>
              <a:path w="76200" h="1524000">
                <a:moveTo>
                  <a:pt x="38100" y="1447419"/>
                </a:moveTo>
                <a:lnTo>
                  <a:pt x="31750" y="1448704"/>
                </a:lnTo>
                <a:lnTo>
                  <a:pt x="31750" y="1485519"/>
                </a:lnTo>
                <a:lnTo>
                  <a:pt x="44450" y="1485519"/>
                </a:lnTo>
                <a:lnTo>
                  <a:pt x="44450" y="1448704"/>
                </a:lnTo>
                <a:lnTo>
                  <a:pt x="38100" y="1447419"/>
                </a:lnTo>
                <a:close/>
              </a:path>
              <a:path w="76200" h="1524000">
                <a:moveTo>
                  <a:pt x="44450" y="1448704"/>
                </a:moveTo>
                <a:lnTo>
                  <a:pt x="44450" y="1485519"/>
                </a:lnTo>
                <a:lnTo>
                  <a:pt x="76200" y="1485519"/>
                </a:lnTo>
                <a:lnTo>
                  <a:pt x="73211" y="1470725"/>
                </a:lnTo>
                <a:lnTo>
                  <a:pt x="65055" y="1458610"/>
                </a:lnTo>
                <a:lnTo>
                  <a:pt x="52947" y="1450425"/>
                </a:lnTo>
                <a:lnTo>
                  <a:pt x="44450" y="1448704"/>
                </a:lnTo>
                <a:close/>
              </a:path>
              <a:path w="76200" h="1524000">
                <a:moveTo>
                  <a:pt x="44450" y="0"/>
                </a:moveTo>
                <a:lnTo>
                  <a:pt x="31750" y="0"/>
                </a:lnTo>
                <a:lnTo>
                  <a:pt x="31750" y="1448704"/>
                </a:lnTo>
                <a:lnTo>
                  <a:pt x="38100" y="1447419"/>
                </a:lnTo>
                <a:lnTo>
                  <a:pt x="44450" y="1447419"/>
                </a:lnTo>
                <a:lnTo>
                  <a:pt x="44450" y="0"/>
                </a:lnTo>
                <a:close/>
              </a:path>
              <a:path w="76200" h="1524000">
                <a:moveTo>
                  <a:pt x="44450" y="1447419"/>
                </a:moveTo>
                <a:lnTo>
                  <a:pt x="38100" y="1447419"/>
                </a:lnTo>
                <a:lnTo>
                  <a:pt x="44450" y="1448704"/>
                </a:lnTo>
                <a:lnTo>
                  <a:pt x="44450" y="1447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723696" y="1384963"/>
            <a:ext cx="9682480" cy="5473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Leonardo</a:t>
            </a:r>
            <a:r>
              <a:rPr u="sng" spc="-7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Royal</a:t>
            </a:r>
            <a:r>
              <a:rPr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London</a:t>
            </a:r>
            <a:r>
              <a:rPr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St</a:t>
            </a:r>
            <a:r>
              <a:rPr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Paul's</a:t>
            </a:r>
            <a:r>
              <a:rPr lang="en-GB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u="none" dirty="0"/>
              <a:t>-</a:t>
            </a:r>
            <a:r>
              <a:rPr lang="en-GB" spc="-60" dirty="0"/>
              <a:t> </a:t>
            </a:r>
            <a:r>
              <a:rPr u="none" dirty="0"/>
              <a:t>10</a:t>
            </a:r>
            <a:r>
              <a:rPr u="none" spc="-40" dirty="0"/>
              <a:t> </a:t>
            </a:r>
            <a:r>
              <a:rPr u="none" dirty="0"/>
              <a:t>Godliman</a:t>
            </a:r>
            <a:r>
              <a:rPr u="none" spc="-35" dirty="0"/>
              <a:t> </a:t>
            </a:r>
            <a:r>
              <a:rPr u="none" dirty="0"/>
              <a:t>St,</a:t>
            </a:r>
            <a:r>
              <a:rPr u="none" spc="-65" dirty="0"/>
              <a:t>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65" dirty="0"/>
              <a:t> </a:t>
            </a:r>
            <a:r>
              <a:rPr u="none" dirty="0"/>
              <a:t>EC4V</a:t>
            </a:r>
            <a:r>
              <a:rPr u="none" spc="-45" dirty="0"/>
              <a:t> </a:t>
            </a:r>
            <a:r>
              <a:rPr u="none" spc="-25" dirty="0"/>
              <a:t>5AJ</a:t>
            </a: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Club</a:t>
            </a:r>
            <a:r>
              <a:rPr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Quarters</a:t>
            </a:r>
            <a:r>
              <a:rPr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3"/>
              </a:rPr>
              <a:t>Hotel</a:t>
            </a:r>
            <a:r>
              <a:rPr lang="en-GB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lang="en-GB" dirty="0">
                <a:uFill>
                  <a:solidFill>
                    <a:srgbClr val="0462C1"/>
                  </a:solidFill>
                </a:uFill>
              </a:rPr>
              <a:t>-</a:t>
            </a:r>
            <a:r>
              <a:rPr lang="en-GB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u="none" dirty="0"/>
              <a:t>London,</a:t>
            </a:r>
            <a:r>
              <a:rPr u="none" spc="-50" dirty="0"/>
              <a:t> </a:t>
            </a:r>
            <a:r>
              <a:rPr u="none" dirty="0"/>
              <a:t>St.</a:t>
            </a:r>
            <a:r>
              <a:rPr u="none" spc="-45" dirty="0"/>
              <a:t> </a:t>
            </a:r>
            <a:r>
              <a:rPr u="none" dirty="0"/>
              <a:t>Paul's</a:t>
            </a:r>
            <a:r>
              <a:rPr lang="en-GB" u="none" dirty="0"/>
              <a:t> </a:t>
            </a:r>
            <a:r>
              <a:rPr u="none" dirty="0"/>
              <a:t>-</a:t>
            </a:r>
            <a:r>
              <a:rPr u="none" spc="-35" dirty="0"/>
              <a:t> </a:t>
            </a:r>
            <a:r>
              <a:rPr u="none" dirty="0"/>
              <a:t>24</a:t>
            </a:r>
            <a:r>
              <a:rPr u="none" spc="-50" dirty="0"/>
              <a:t> </a:t>
            </a:r>
            <a:r>
              <a:rPr u="none" dirty="0"/>
              <a:t>Ludgate</a:t>
            </a:r>
            <a:r>
              <a:rPr u="none" spc="-45" dirty="0"/>
              <a:t> </a:t>
            </a:r>
            <a:r>
              <a:rPr u="none" dirty="0"/>
              <a:t>Hill,</a:t>
            </a:r>
            <a:r>
              <a:rPr u="none" spc="-30" dirty="0"/>
              <a:t>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50" dirty="0"/>
              <a:t> </a:t>
            </a:r>
            <a:r>
              <a:rPr u="none" dirty="0"/>
              <a:t>EC4M</a:t>
            </a:r>
            <a:r>
              <a:rPr u="none" spc="-30" dirty="0"/>
              <a:t> </a:t>
            </a:r>
            <a:r>
              <a:rPr u="none" spc="-25" dirty="0"/>
              <a:t>7DR</a:t>
            </a: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u="none" spc="-25" dirty="0"/>
          </a:p>
          <a:p>
            <a:pPr marL="21590">
              <a:lnSpc>
                <a:spcPct val="100000"/>
              </a:lnSpc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Crowne</a:t>
            </a:r>
            <a:r>
              <a:rPr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Plaza</a:t>
            </a:r>
            <a:r>
              <a:rPr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London,</a:t>
            </a:r>
            <a:r>
              <a:rPr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the</a:t>
            </a:r>
            <a:r>
              <a:rPr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City</a:t>
            </a:r>
            <a:r>
              <a:rPr lang="en-GB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4"/>
              </a:rPr>
              <a:t> </a:t>
            </a:r>
            <a:r>
              <a:rPr u="none" dirty="0"/>
              <a:t>-</a:t>
            </a:r>
            <a:r>
              <a:rPr u="none" spc="-25" dirty="0"/>
              <a:t> </a:t>
            </a:r>
            <a:r>
              <a:rPr u="none" dirty="0"/>
              <a:t>19</a:t>
            </a:r>
            <a:r>
              <a:rPr u="none" spc="-30" dirty="0"/>
              <a:t> </a:t>
            </a:r>
            <a:r>
              <a:rPr u="none" dirty="0"/>
              <a:t>New</a:t>
            </a:r>
            <a:r>
              <a:rPr u="none" spc="-35" dirty="0"/>
              <a:t> </a:t>
            </a:r>
            <a:r>
              <a:rPr u="none" dirty="0"/>
              <a:t>Bridge</a:t>
            </a:r>
            <a:r>
              <a:rPr u="none" spc="-30" dirty="0"/>
              <a:t> </a:t>
            </a:r>
            <a:r>
              <a:rPr u="none" dirty="0"/>
              <a:t>St,</a:t>
            </a:r>
            <a:r>
              <a:rPr u="none" spc="-55" dirty="0"/>
              <a:t>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45" dirty="0"/>
              <a:t> </a:t>
            </a:r>
            <a:r>
              <a:rPr u="none" dirty="0"/>
              <a:t>EC4V</a:t>
            </a:r>
            <a:r>
              <a:rPr u="none" spc="-40" dirty="0"/>
              <a:t> </a:t>
            </a:r>
            <a:r>
              <a:rPr u="none" spc="-25" dirty="0"/>
              <a:t>6DB</a:t>
            </a: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u="none" spc="-25" dirty="0"/>
          </a:p>
          <a:p>
            <a:pPr marL="12700">
              <a:lnSpc>
                <a:spcPct val="100000"/>
              </a:lnSpc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Premier</a:t>
            </a:r>
            <a:r>
              <a:rPr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Inn</a:t>
            </a:r>
            <a:r>
              <a:rPr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London</a:t>
            </a:r>
            <a:r>
              <a:rPr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Blackfriars</a:t>
            </a:r>
            <a:r>
              <a:rPr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(Fleet</a:t>
            </a:r>
            <a:r>
              <a:rPr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Street)</a:t>
            </a:r>
            <a:r>
              <a:rPr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5"/>
              </a:rPr>
              <a:t>hotel</a:t>
            </a:r>
            <a:r>
              <a:rPr lang="en-GB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u="none" dirty="0"/>
              <a:t>-</a:t>
            </a:r>
            <a:r>
              <a:rPr u="none" spc="-55" dirty="0"/>
              <a:t> </a:t>
            </a:r>
            <a:r>
              <a:rPr u="none" spc="-10" dirty="0"/>
              <a:t>1-</a:t>
            </a:r>
            <a:r>
              <a:rPr u="none" dirty="0"/>
              <a:t>2</a:t>
            </a:r>
            <a:r>
              <a:rPr u="none" spc="-55" dirty="0"/>
              <a:t> </a:t>
            </a:r>
            <a:r>
              <a:rPr u="none" dirty="0"/>
              <a:t>Dorset</a:t>
            </a:r>
            <a:r>
              <a:rPr u="none" spc="-55" dirty="0"/>
              <a:t> </a:t>
            </a:r>
            <a:r>
              <a:rPr u="none" dirty="0"/>
              <a:t>Rise,</a:t>
            </a:r>
            <a:r>
              <a:rPr u="none" spc="-30" dirty="0"/>
              <a:t>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55" dirty="0"/>
              <a:t> </a:t>
            </a:r>
            <a:r>
              <a:rPr u="none" dirty="0"/>
              <a:t>EC4Y</a:t>
            </a:r>
            <a:r>
              <a:rPr u="none" spc="-80" dirty="0"/>
              <a:t> </a:t>
            </a:r>
            <a:r>
              <a:rPr u="none" spc="-25" dirty="0"/>
              <a:t>8EN</a:t>
            </a: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u="none" spc="-25" dirty="0"/>
          </a:p>
          <a:p>
            <a:pPr marL="12700">
              <a:lnSpc>
                <a:spcPct val="100000"/>
              </a:lnSpc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Apex</a:t>
            </a:r>
            <a:r>
              <a:rPr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 </a:t>
            </a:r>
            <a:r>
              <a:rPr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Temple</a:t>
            </a:r>
            <a:r>
              <a:rPr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Court</a:t>
            </a:r>
            <a:r>
              <a:rPr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6"/>
              </a:rPr>
              <a:t>Hotel</a:t>
            </a:r>
            <a:r>
              <a:rPr lang="en-GB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u="none" dirty="0"/>
              <a:t>-</a:t>
            </a:r>
            <a:r>
              <a:rPr u="none" spc="-35" dirty="0"/>
              <a:t> </a:t>
            </a:r>
            <a:r>
              <a:rPr u="none" spc="-10" dirty="0"/>
              <a:t>1-</a:t>
            </a:r>
            <a:r>
              <a:rPr u="none" dirty="0"/>
              <a:t>2,</a:t>
            </a:r>
            <a:r>
              <a:rPr u="none" spc="-55" dirty="0"/>
              <a:t> </a:t>
            </a:r>
            <a:r>
              <a:rPr u="none" dirty="0"/>
              <a:t>Serjeant's</a:t>
            </a:r>
            <a:r>
              <a:rPr u="none" spc="-45" dirty="0"/>
              <a:t> </a:t>
            </a:r>
            <a:r>
              <a:rPr u="none" dirty="0"/>
              <a:t>Inn,</a:t>
            </a:r>
            <a:r>
              <a:rPr u="none" spc="-80" dirty="0"/>
              <a:t> </a:t>
            </a:r>
            <a:r>
              <a:rPr u="none" spc="-25" dirty="0"/>
              <a:t>Temple,</a:t>
            </a:r>
            <a:r>
              <a:rPr u="none" spc="-45" dirty="0"/>
              <a:t>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50" dirty="0"/>
              <a:t> </a:t>
            </a:r>
            <a:r>
              <a:rPr u="none" dirty="0"/>
              <a:t>EC4Y</a:t>
            </a:r>
            <a:r>
              <a:rPr u="none" spc="-60" dirty="0"/>
              <a:t> </a:t>
            </a:r>
            <a:r>
              <a:rPr u="none" spc="-25" dirty="0"/>
              <a:t>1AG</a:t>
            </a: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u="none" spc="-25" dirty="0"/>
          </a:p>
          <a:p>
            <a:pPr marL="18415">
              <a:lnSpc>
                <a:spcPct val="100000"/>
              </a:lnSpc>
            </a:pP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The</a:t>
            </a:r>
            <a:r>
              <a:rPr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Z</a:t>
            </a:r>
            <a:r>
              <a:rPr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Hotel</a:t>
            </a:r>
            <a:r>
              <a:rPr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 </a:t>
            </a:r>
            <a:r>
              <a:rPr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7"/>
              </a:rPr>
              <a:t>City</a:t>
            </a:r>
            <a:r>
              <a:rPr lang="en-GB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 </a:t>
            </a:r>
            <a:r>
              <a:rPr u="none" dirty="0"/>
              <a:t>-</a:t>
            </a:r>
            <a:r>
              <a:rPr u="none" spc="-20" dirty="0"/>
              <a:t> </a:t>
            </a:r>
            <a:r>
              <a:rPr u="none" dirty="0"/>
              <a:t>24</a:t>
            </a:r>
            <a:r>
              <a:rPr u="none" spc="-40" dirty="0"/>
              <a:t> </a:t>
            </a:r>
            <a:r>
              <a:rPr u="none" dirty="0"/>
              <a:t>Fleet</a:t>
            </a:r>
            <a:r>
              <a:rPr u="none" spc="-20" dirty="0"/>
              <a:t> </a:t>
            </a:r>
            <a:r>
              <a:rPr u="none" dirty="0"/>
              <a:t>St,</a:t>
            </a:r>
            <a:r>
              <a:rPr u="none" spc="-70" dirty="0"/>
              <a:t> </a:t>
            </a:r>
            <a:r>
              <a:rPr u="none" spc="-25" dirty="0"/>
              <a:t>Temple, </a:t>
            </a:r>
            <a:r>
              <a:rPr u="none" dirty="0"/>
              <a:t>London</a:t>
            </a:r>
            <a:r>
              <a:rPr lang="en-GB" u="none" dirty="0"/>
              <a:t>,</a:t>
            </a:r>
            <a:r>
              <a:rPr u="none" spc="-50" dirty="0"/>
              <a:t> </a:t>
            </a:r>
            <a:r>
              <a:rPr u="none" dirty="0"/>
              <a:t>EC4Y</a:t>
            </a:r>
            <a:r>
              <a:rPr u="none" spc="-50" dirty="0"/>
              <a:t> </a:t>
            </a:r>
            <a:r>
              <a:rPr u="none" spc="-25" dirty="0"/>
              <a:t>1AA</a:t>
            </a:r>
            <a:endParaRPr lang="en-GB" u="none" spc="-25" dirty="0"/>
          </a:p>
          <a:p>
            <a:pPr marL="18415">
              <a:lnSpc>
                <a:spcPct val="100000"/>
              </a:lnSpc>
            </a:pPr>
            <a:endParaRPr lang="en-GB" spc="-25" dirty="0"/>
          </a:p>
          <a:p>
            <a:pPr marL="18415">
              <a:lnSpc>
                <a:spcPct val="100000"/>
              </a:lnSpc>
            </a:pPr>
            <a:r>
              <a:rPr lang="en-GB" u="none" spc="-25" dirty="0">
                <a:hlinkClick r:id="rId8"/>
              </a:rPr>
              <a:t>Hyde London</a:t>
            </a:r>
            <a:r>
              <a:rPr lang="en-GB" u="none" spc="-25" dirty="0"/>
              <a:t> </a:t>
            </a:r>
            <a:r>
              <a:rPr lang="en-GB" dirty="0"/>
              <a:t>- </a:t>
            </a:r>
            <a:r>
              <a:rPr lang="en-GB" u="none" spc="-25" dirty="0"/>
              <a:t>15 Old Bailey, London, EC4M 7EF</a:t>
            </a:r>
          </a:p>
          <a:p>
            <a:pPr marL="18415">
              <a:lnSpc>
                <a:spcPct val="100000"/>
              </a:lnSpc>
            </a:pPr>
            <a:endParaRPr lang="en-GB" spc="-25" dirty="0"/>
          </a:p>
          <a:p>
            <a:pPr marL="18415">
              <a:lnSpc>
                <a:spcPct val="100000"/>
              </a:lnSpc>
            </a:pPr>
            <a:r>
              <a:rPr lang="en-GB" u="none" spc="-25" dirty="0">
                <a:hlinkClick r:id="rId9"/>
              </a:rPr>
              <a:t>Hilton Lost Property </a:t>
            </a:r>
            <a:r>
              <a:rPr lang="en-GB" dirty="0"/>
              <a:t>-</a:t>
            </a:r>
            <a:r>
              <a:rPr lang="en-GB" u="none" spc="-25" dirty="0"/>
              <a:t> 3-5 Ludgate Hill, London, EC4M 7AA</a:t>
            </a:r>
          </a:p>
          <a:p>
            <a:pPr marL="18415">
              <a:lnSpc>
                <a:spcPct val="100000"/>
              </a:lnSpc>
            </a:pPr>
            <a:endParaRPr lang="en-GB" spc="-25" dirty="0"/>
          </a:p>
          <a:p>
            <a:pPr marL="18415">
              <a:lnSpc>
                <a:spcPct val="100000"/>
              </a:lnSpc>
            </a:pPr>
            <a:r>
              <a:rPr lang="en-GB" u="none" spc="-25" dirty="0">
                <a:hlinkClick r:id="rId10"/>
              </a:rPr>
              <a:t>The Westin </a:t>
            </a:r>
            <a:r>
              <a:rPr lang="en-GB" dirty="0"/>
              <a:t>- 60 Upper Thames </a:t>
            </a:r>
            <a:r>
              <a:rPr lang="en-GB" u="none" spc="-25" dirty="0"/>
              <a:t>Street, London, EC4V 3AD, United </a:t>
            </a:r>
            <a:r>
              <a:rPr lang="en-GB" spc="-25" dirty="0"/>
              <a:t>Kingdom</a:t>
            </a:r>
            <a:endParaRPr u="none" spc="-25" dirty="0"/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u="none" spc="-25" dirty="0"/>
          </a:p>
          <a:p>
            <a:pPr marL="12700" marR="5080">
              <a:lnSpc>
                <a:spcPct val="107100"/>
              </a:lnSpc>
            </a:pPr>
            <a:r>
              <a:rPr dirty="0"/>
              <a:t>We</a:t>
            </a:r>
            <a:r>
              <a:rPr spc="-60" dirty="0"/>
              <a:t> </a:t>
            </a:r>
            <a:r>
              <a:rPr dirty="0"/>
              <a:t>have</a:t>
            </a:r>
            <a:r>
              <a:rPr spc="-30" dirty="0"/>
              <a:t> </a:t>
            </a:r>
            <a:r>
              <a:rPr dirty="0"/>
              <a:t>corporate</a:t>
            </a:r>
            <a:r>
              <a:rPr spc="-65" dirty="0"/>
              <a:t> </a:t>
            </a:r>
            <a:r>
              <a:rPr dirty="0"/>
              <a:t>rate</a:t>
            </a:r>
            <a:r>
              <a:rPr spc="-45" dirty="0"/>
              <a:t> </a:t>
            </a:r>
            <a:r>
              <a:rPr dirty="0"/>
              <a:t>agreements</a:t>
            </a:r>
            <a:r>
              <a:rPr spc="-55" dirty="0"/>
              <a:t> </a:t>
            </a:r>
            <a:r>
              <a:rPr dirty="0"/>
              <a:t>with</a:t>
            </a:r>
            <a:r>
              <a:rPr spc="2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Leonardo</a:t>
            </a:r>
            <a:r>
              <a:rPr spc="-55" dirty="0"/>
              <a:t> </a:t>
            </a:r>
            <a:r>
              <a:rPr spc="-10" dirty="0"/>
              <a:t>Royal,</a:t>
            </a:r>
            <a:r>
              <a:rPr spc="-90" dirty="0"/>
              <a:t> </a:t>
            </a:r>
            <a:r>
              <a:rPr dirty="0"/>
              <a:t>Apex</a:t>
            </a:r>
            <a:r>
              <a:rPr spc="-35" dirty="0"/>
              <a:t> </a:t>
            </a:r>
            <a:r>
              <a:rPr spc="-30" dirty="0"/>
              <a:t>Temple</a:t>
            </a:r>
            <a:r>
              <a:rPr spc="-35" dirty="0"/>
              <a:t> </a:t>
            </a:r>
            <a:r>
              <a:rPr dirty="0"/>
              <a:t>Court</a:t>
            </a:r>
            <a:r>
              <a:rPr lang="en-GB" spc="-25" dirty="0"/>
              <a:t>, </a:t>
            </a:r>
            <a:r>
              <a:rPr dirty="0"/>
              <a:t>Club</a:t>
            </a:r>
            <a:r>
              <a:rPr spc="-30" dirty="0"/>
              <a:t> </a:t>
            </a:r>
            <a:r>
              <a:rPr dirty="0"/>
              <a:t>Quarters</a:t>
            </a:r>
            <a:r>
              <a:rPr lang="en-GB" dirty="0"/>
              <a:t>, Hyde London, Hilton Lost Property and The Westin </a:t>
            </a:r>
            <a:r>
              <a:rPr dirty="0"/>
              <a:t>-</a:t>
            </a:r>
            <a:r>
              <a:rPr lang="en-GB" spc="-35" dirty="0"/>
              <a:t> </a:t>
            </a:r>
            <a:r>
              <a:rPr dirty="0"/>
              <a:t>subject</a:t>
            </a:r>
            <a:r>
              <a:rPr spc="-65" dirty="0"/>
              <a:t> </a:t>
            </a:r>
            <a:r>
              <a:rPr spc="-25" dirty="0"/>
              <a:t>to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hotel’s</a:t>
            </a:r>
            <a:r>
              <a:rPr spc="-40" dirty="0"/>
              <a:t> </a:t>
            </a:r>
            <a:r>
              <a:rPr spc="-10" dirty="0"/>
              <a:t>availability.</a:t>
            </a:r>
            <a:r>
              <a:rPr spc="15" dirty="0"/>
              <a:t> </a:t>
            </a:r>
            <a:r>
              <a:rPr dirty="0"/>
              <a:t>Please</a:t>
            </a:r>
            <a:r>
              <a:rPr spc="-35" dirty="0"/>
              <a:t> </a:t>
            </a:r>
            <a:r>
              <a:rPr dirty="0"/>
              <a:t>contact</a:t>
            </a:r>
            <a:r>
              <a:rPr spc="-5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Sport</a:t>
            </a:r>
            <a:r>
              <a:rPr spc="-40" dirty="0"/>
              <a:t> </a:t>
            </a:r>
            <a:r>
              <a:rPr dirty="0"/>
              <a:t>Resolutions</a:t>
            </a:r>
            <a:r>
              <a:rPr spc="-40" dirty="0"/>
              <a:t> </a:t>
            </a:r>
            <a:r>
              <a:rPr dirty="0"/>
              <a:t>team</a:t>
            </a:r>
            <a:r>
              <a:rPr spc="-15" dirty="0"/>
              <a:t> </a:t>
            </a:r>
            <a:r>
              <a:rPr spc="-10" dirty="0"/>
              <a:t>(</a:t>
            </a: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11"/>
              </a:rPr>
              <a:t>resolve@sportresolutions.com</a:t>
            </a:r>
            <a:r>
              <a:rPr u="none" spc="-10" dirty="0"/>
              <a:t>)</a:t>
            </a:r>
            <a:r>
              <a:rPr u="none" spc="-65" dirty="0"/>
              <a:t> </a:t>
            </a:r>
            <a:r>
              <a:rPr u="none" dirty="0"/>
              <a:t>should</a:t>
            </a:r>
            <a:r>
              <a:rPr u="none" spc="-40" dirty="0"/>
              <a:t> </a:t>
            </a:r>
            <a:r>
              <a:rPr u="none" dirty="0"/>
              <a:t>you</a:t>
            </a:r>
            <a:r>
              <a:rPr u="none" spc="10" dirty="0"/>
              <a:t> </a:t>
            </a:r>
            <a:r>
              <a:rPr u="none" spc="-20" dirty="0"/>
              <a:t>wish </a:t>
            </a:r>
            <a:r>
              <a:rPr u="none" dirty="0"/>
              <a:t>to</a:t>
            </a:r>
            <a:r>
              <a:rPr u="none" spc="-30" dirty="0"/>
              <a:t> </a:t>
            </a:r>
            <a:r>
              <a:rPr u="none" dirty="0"/>
              <a:t>book</a:t>
            </a:r>
            <a:r>
              <a:rPr u="none" spc="-20" dirty="0"/>
              <a:t> </a:t>
            </a:r>
            <a:r>
              <a:rPr u="none" dirty="0"/>
              <a:t>one</a:t>
            </a:r>
            <a:r>
              <a:rPr u="none" spc="-15" dirty="0"/>
              <a:t> </a:t>
            </a:r>
            <a:r>
              <a:rPr u="none" dirty="0"/>
              <a:t>of</a:t>
            </a:r>
            <a:r>
              <a:rPr u="none" spc="-30" dirty="0"/>
              <a:t> </a:t>
            </a:r>
            <a:r>
              <a:rPr u="none" dirty="0"/>
              <a:t>these</a:t>
            </a:r>
            <a:r>
              <a:rPr u="none" spc="-35" dirty="0"/>
              <a:t> </a:t>
            </a:r>
            <a:r>
              <a:rPr u="none" spc="-10" dirty="0"/>
              <a:t>hotels.</a:t>
            </a: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u="none" spc="-10" dirty="0"/>
          </a:p>
          <a:p>
            <a:pPr marL="12700">
              <a:lnSpc>
                <a:spcPct val="100000"/>
              </a:lnSpc>
            </a:pPr>
            <a:r>
              <a:rPr dirty="0"/>
              <a:t>For</a:t>
            </a:r>
            <a:r>
              <a:rPr spc="-30" dirty="0"/>
              <a:t> </a:t>
            </a:r>
            <a:r>
              <a:rPr dirty="0"/>
              <a:t>more</a:t>
            </a:r>
            <a:r>
              <a:rPr spc="-20" dirty="0"/>
              <a:t> </a:t>
            </a:r>
            <a:r>
              <a:rPr spc="-10" dirty="0"/>
              <a:t>accommodation</a:t>
            </a:r>
            <a:r>
              <a:rPr spc="-65" dirty="0"/>
              <a:t> </a:t>
            </a:r>
            <a:r>
              <a:rPr dirty="0"/>
              <a:t>options</a:t>
            </a:r>
            <a:r>
              <a:rPr lang="en-GB" dirty="0"/>
              <a:t>,</a:t>
            </a:r>
            <a:r>
              <a:rPr spc="-45" dirty="0"/>
              <a:t> </a:t>
            </a:r>
            <a:r>
              <a:rPr dirty="0"/>
              <a:t>please</a:t>
            </a:r>
            <a:r>
              <a:rPr spc="-40" dirty="0"/>
              <a:t> </a:t>
            </a:r>
            <a:r>
              <a:rPr dirty="0"/>
              <a:t>visit</a:t>
            </a:r>
            <a:r>
              <a:rPr spc="20" dirty="0"/>
              <a:t> </a:t>
            </a: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12"/>
              </a:rPr>
              <a:t>here</a:t>
            </a:r>
            <a:r>
              <a:rPr u="none" spc="-1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A sign in a terminal  Description automatically generated with medium confidence"/>
          <p:cNvGrpSpPr/>
          <p:nvPr/>
        </p:nvGrpSpPr>
        <p:grpSpPr>
          <a:xfrm>
            <a:off x="6432803" y="2395727"/>
            <a:ext cx="5291455" cy="3002280"/>
            <a:chOff x="6432803" y="2395727"/>
            <a:chExt cx="5291455" cy="3002280"/>
          </a:xfrm>
        </p:grpSpPr>
        <p:sp>
          <p:nvSpPr>
            <p:cNvPr id="3" name="object 3"/>
            <p:cNvSpPr/>
            <p:nvPr/>
          </p:nvSpPr>
          <p:spPr>
            <a:xfrm>
              <a:off x="10492739" y="2395727"/>
              <a:ext cx="76200" cy="1524000"/>
            </a:xfrm>
            <a:custGeom>
              <a:avLst/>
              <a:gdLst/>
              <a:ahLst/>
              <a:cxnLst/>
              <a:rect l="l" t="t" r="r" b="b"/>
              <a:pathLst>
                <a:path w="76200" h="1524000">
                  <a:moveTo>
                    <a:pt x="31750" y="1448704"/>
                  </a:moveTo>
                  <a:lnTo>
                    <a:pt x="23252" y="1450425"/>
                  </a:lnTo>
                  <a:lnTo>
                    <a:pt x="11144" y="1458610"/>
                  </a:lnTo>
                  <a:lnTo>
                    <a:pt x="2988" y="1470725"/>
                  </a:lnTo>
                  <a:lnTo>
                    <a:pt x="0" y="1485519"/>
                  </a:lnTo>
                  <a:lnTo>
                    <a:pt x="2988" y="1500366"/>
                  </a:lnTo>
                  <a:lnTo>
                    <a:pt x="11144" y="1512474"/>
                  </a:lnTo>
                  <a:lnTo>
                    <a:pt x="23252" y="1520630"/>
                  </a:lnTo>
                  <a:lnTo>
                    <a:pt x="38100" y="1523619"/>
                  </a:lnTo>
                  <a:lnTo>
                    <a:pt x="52947" y="1520630"/>
                  </a:lnTo>
                  <a:lnTo>
                    <a:pt x="65055" y="1512474"/>
                  </a:lnTo>
                  <a:lnTo>
                    <a:pt x="73211" y="1500366"/>
                  </a:lnTo>
                  <a:lnTo>
                    <a:pt x="76200" y="1485519"/>
                  </a:lnTo>
                  <a:lnTo>
                    <a:pt x="31750" y="1485519"/>
                  </a:lnTo>
                  <a:lnTo>
                    <a:pt x="31750" y="1448704"/>
                  </a:lnTo>
                  <a:close/>
                </a:path>
                <a:path w="76200" h="1524000">
                  <a:moveTo>
                    <a:pt x="38100" y="1447419"/>
                  </a:moveTo>
                  <a:lnTo>
                    <a:pt x="31750" y="1448704"/>
                  </a:lnTo>
                  <a:lnTo>
                    <a:pt x="31750" y="1485519"/>
                  </a:lnTo>
                  <a:lnTo>
                    <a:pt x="44450" y="1485519"/>
                  </a:lnTo>
                  <a:lnTo>
                    <a:pt x="44450" y="1448704"/>
                  </a:lnTo>
                  <a:lnTo>
                    <a:pt x="38100" y="1447419"/>
                  </a:lnTo>
                  <a:close/>
                </a:path>
                <a:path w="76200" h="1524000">
                  <a:moveTo>
                    <a:pt x="44450" y="1448704"/>
                  </a:moveTo>
                  <a:lnTo>
                    <a:pt x="44450" y="1485519"/>
                  </a:lnTo>
                  <a:lnTo>
                    <a:pt x="76200" y="1485519"/>
                  </a:lnTo>
                  <a:lnTo>
                    <a:pt x="73211" y="1470725"/>
                  </a:lnTo>
                  <a:lnTo>
                    <a:pt x="65055" y="1458610"/>
                  </a:lnTo>
                  <a:lnTo>
                    <a:pt x="52947" y="1450425"/>
                  </a:lnTo>
                  <a:lnTo>
                    <a:pt x="44450" y="1448704"/>
                  </a:lnTo>
                  <a:close/>
                </a:path>
                <a:path w="76200" h="1524000">
                  <a:moveTo>
                    <a:pt x="44450" y="0"/>
                  </a:moveTo>
                  <a:lnTo>
                    <a:pt x="31750" y="0"/>
                  </a:lnTo>
                  <a:lnTo>
                    <a:pt x="31750" y="1448704"/>
                  </a:lnTo>
                  <a:lnTo>
                    <a:pt x="38100" y="1447419"/>
                  </a:lnTo>
                  <a:lnTo>
                    <a:pt x="44450" y="1447419"/>
                  </a:lnTo>
                  <a:lnTo>
                    <a:pt x="44450" y="0"/>
                  </a:lnTo>
                  <a:close/>
                </a:path>
                <a:path w="76200" h="1524000">
                  <a:moveTo>
                    <a:pt x="44450" y="1447419"/>
                  </a:moveTo>
                  <a:lnTo>
                    <a:pt x="38100" y="1447419"/>
                  </a:lnTo>
                  <a:lnTo>
                    <a:pt x="44450" y="1448704"/>
                  </a:lnTo>
                  <a:lnTo>
                    <a:pt x="44450" y="14474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 descr="A sign in a terminal  Description automatically generated with medium confidence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32803" y="2421635"/>
              <a:ext cx="5291328" cy="2976372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CRUCIAL</a:t>
            </a:r>
            <a:r>
              <a:rPr spc="-140" dirty="0"/>
              <a:t> </a:t>
            </a:r>
            <a:r>
              <a:rPr spc="-20" dirty="0"/>
              <a:t>INFORMATION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3696" y="1854453"/>
            <a:ext cx="5354955" cy="3798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New</a:t>
            </a:r>
            <a:r>
              <a:rPr sz="15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entrance</a:t>
            </a:r>
            <a:r>
              <a:rPr sz="1500" b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rules: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5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500" dirty="0">
                <a:latin typeface="Arial"/>
                <a:cs typeface="Arial"/>
              </a:rPr>
              <a:t>Europeans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(excluding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British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Irish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citizens)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will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need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visa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enter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UK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2</a:t>
            </a:r>
            <a:r>
              <a:rPr sz="1500" spc="-10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April.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This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lang="en-GB" sz="1500" dirty="0">
                <a:latin typeface="Arial"/>
                <a:cs typeface="Arial"/>
              </a:rPr>
              <a:t>electronic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lang="en-GB" sz="1500" dirty="0">
                <a:latin typeface="Arial"/>
                <a:cs typeface="Arial"/>
              </a:rPr>
              <a:t>t</a:t>
            </a:r>
            <a:r>
              <a:rPr sz="1500" dirty="0">
                <a:latin typeface="Arial"/>
                <a:cs typeface="Arial"/>
              </a:rPr>
              <a:t>ravel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authorisation (ETA)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process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has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already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started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for</a:t>
            </a:r>
            <a:r>
              <a:rPr sz="1500" spc="-10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American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citizens.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5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An</a:t>
            </a:r>
            <a:r>
              <a:rPr sz="1500" spc="-45" dirty="0">
                <a:latin typeface="Arial"/>
                <a:cs typeface="Arial"/>
              </a:rPr>
              <a:t> ETA</a:t>
            </a:r>
            <a:r>
              <a:rPr sz="1500" spc="-9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costs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£10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permits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multiple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journeys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UK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for</a:t>
            </a:r>
            <a:endParaRPr sz="15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stays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of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up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6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months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at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time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over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2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years.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500" dirty="0">
              <a:latin typeface="Arial"/>
              <a:cs typeface="Arial"/>
            </a:endParaRPr>
          </a:p>
          <a:p>
            <a:pPr marL="12700" marR="370205">
              <a:lnSpc>
                <a:spcPct val="100000"/>
              </a:lnSpc>
            </a:pPr>
            <a:r>
              <a:rPr sz="1500" dirty="0">
                <a:latin typeface="Arial"/>
                <a:cs typeface="Arial"/>
              </a:rPr>
              <a:t>Anyone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needing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apply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for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spc="-45" dirty="0">
                <a:latin typeface="Arial"/>
                <a:cs typeface="Arial"/>
              </a:rPr>
              <a:t>ETA</a:t>
            </a:r>
            <a:r>
              <a:rPr sz="1500" spc="-9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will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able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to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do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so </a:t>
            </a:r>
            <a:r>
              <a:rPr sz="1500" dirty="0">
                <a:latin typeface="Arial"/>
                <a:cs typeface="Arial"/>
              </a:rPr>
              <a:t>through</a:t>
            </a:r>
            <a:r>
              <a:rPr sz="1500" spc="-7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quick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simple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process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using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UK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40" dirty="0">
                <a:latin typeface="Arial"/>
                <a:cs typeface="Arial"/>
              </a:rPr>
              <a:t>ETA</a:t>
            </a:r>
            <a:r>
              <a:rPr sz="1500" spc="-90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app.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dirty="0">
                <a:latin typeface="Arial"/>
                <a:cs typeface="Arial"/>
              </a:rPr>
              <a:t>More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information</a:t>
            </a:r>
            <a:r>
              <a:rPr sz="1500" spc="-6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can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be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found</a:t>
            </a:r>
            <a:r>
              <a:rPr sz="1500" spc="-5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here: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5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https://tinyurl.com/39vzpa94</a:t>
            </a:r>
            <a:endParaRPr sz="1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92740" y="2395727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31750" y="1448704"/>
                </a:moveTo>
                <a:lnTo>
                  <a:pt x="23252" y="1450425"/>
                </a:lnTo>
                <a:lnTo>
                  <a:pt x="11144" y="1458610"/>
                </a:lnTo>
                <a:lnTo>
                  <a:pt x="2988" y="1470725"/>
                </a:lnTo>
                <a:lnTo>
                  <a:pt x="0" y="1485519"/>
                </a:lnTo>
                <a:lnTo>
                  <a:pt x="2988" y="1500366"/>
                </a:lnTo>
                <a:lnTo>
                  <a:pt x="11144" y="1512474"/>
                </a:lnTo>
                <a:lnTo>
                  <a:pt x="23252" y="1520630"/>
                </a:lnTo>
                <a:lnTo>
                  <a:pt x="38100" y="1523619"/>
                </a:lnTo>
                <a:lnTo>
                  <a:pt x="52947" y="1520630"/>
                </a:lnTo>
                <a:lnTo>
                  <a:pt x="65055" y="1512474"/>
                </a:lnTo>
                <a:lnTo>
                  <a:pt x="73211" y="1500366"/>
                </a:lnTo>
                <a:lnTo>
                  <a:pt x="76200" y="1485519"/>
                </a:lnTo>
                <a:lnTo>
                  <a:pt x="31750" y="1485519"/>
                </a:lnTo>
                <a:lnTo>
                  <a:pt x="31750" y="1448704"/>
                </a:lnTo>
                <a:close/>
              </a:path>
              <a:path w="76200" h="1524000">
                <a:moveTo>
                  <a:pt x="38100" y="1447419"/>
                </a:moveTo>
                <a:lnTo>
                  <a:pt x="31750" y="1448704"/>
                </a:lnTo>
                <a:lnTo>
                  <a:pt x="31750" y="1485519"/>
                </a:lnTo>
                <a:lnTo>
                  <a:pt x="44450" y="1485519"/>
                </a:lnTo>
                <a:lnTo>
                  <a:pt x="44450" y="1448704"/>
                </a:lnTo>
                <a:lnTo>
                  <a:pt x="38100" y="1447419"/>
                </a:lnTo>
                <a:close/>
              </a:path>
              <a:path w="76200" h="1524000">
                <a:moveTo>
                  <a:pt x="44450" y="1448704"/>
                </a:moveTo>
                <a:lnTo>
                  <a:pt x="44450" y="1485519"/>
                </a:lnTo>
                <a:lnTo>
                  <a:pt x="76200" y="1485519"/>
                </a:lnTo>
                <a:lnTo>
                  <a:pt x="73211" y="1470725"/>
                </a:lnTo>
                <a:lnTo>
                  <a:pt x="65055" y="1458610"/>
                </a:lnTo>
                <a:lnTo>
                  <a:pt x="52947" y="1450425"/>
                </a:lnTo>
                <a:lnTo>
                  <a:pt x="44450" y="1448704"/>
                </a:lnTo>
                <a:close/>
              </a:path>
              <a:path w="76200" h="1524000">
                <a:moveTo>
                  <a:pt x="44450" y="0"/>
                </a:moveTo>
                <a:lnTo>
                  <a:pt x="31750" y="0"/>
                </a:lnTo>
                <a:lnTo>
                  <a:pt x="31750" y="1448704"/>
                </a:lnTo>
                <a:lnTo>
                  <a:pt x="38100" y="1447419"/>
                </a:lnTo>
                <a:lnTo>
                  <a:pt x="44450" y="1447419"/>
                </a:lnTo>
                <a:lnTo>
                  <a:pt x="44450" y="0"/>
                </a:lnTo>
                <a:close/>
              </a:path>
              <a:path w="76200" h="1524000">
                <a:moveTo>
                  <a:pt x="44450" y="1447419"/>
                </a:moveTo>
                <a:lnTo>
                  <a:pt x="38100" y="1447419"/>
                </a:lnTo>
                <a:lnTo>
                  <a:pt x="44450" y="1448704"/>
                </a:lnTo>
                <a:lnTo>
                  <a:pt x="44450" y="14474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85927" y="4174727"/>
            <a:ext cx="10055225" cy="6146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1800" dirty="0">
                <a:latin typeface="Arial"/>
                <a:cs typeface="Arial"/>
              </a:rPr>
              <a:t>St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Paul’s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Cathedral,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River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Thames,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Museum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London,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Borough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Market,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Tower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Bridge.</a:t>
            </a:r>
            <a:r>
              <a:rPr sz="1800" spc="-3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Please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visit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VisitLondon.com</a:t>
            </a:r>
            <a:r>
              <a:rPr sz="18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sz="1800" u="none" dirty="0">
                <a:latin typeface="Arial"/>
                <a:cs typeface="Arial"/>
              </a:rPr>
              <a:t>for</a:t>
            </a:r>
            <a:r>
              <a:rPr sz="1800" u="none" spc="-70" dirty="0">
                <a:latin typeface="Arial"/>
                <a:cs typeface="Arial"/>
              </a:rPr>
              <a:t> </a:t>
            </a:r>
            <a:r>
              <a:rPr sz="1800" u="none" dirty="0">
                <a:latin typeface="Arial"/>
                <a:cs typeface="Arial"/>
              </a:rPr>
              <a:t>more</a:t>
            </a:r>
            <a:r>
              <a:rPr sz="1800" u="none" spc="-60" dirty="0">
                <a:latin typeface="Arial"/>
                <a:cs typeface="Arial"/>
              </a:rPr>
              <a:t> </a:t>
            </a:r>
            <a:r>
              <a:rPr sz="1800" u="none" dirty="0">
                <a:latin typeface="Arial"/>
                <a:cs typeface="Arial"/>
              </a:rPr>
              <a:t>attractions</a:t>
            </a:r>
            <a:r>
              <a:rPr sz="1800" u="none" spc="-45" dirty="0">
                <a:latin typeface="Arial"/>
                <a:cs typeface="Arial"/>
              </a:rPr>
              <a:t> </a:t>
            </a:r>
            <a:r>
              <a:rPr sz="1800" u="none" dirty="0">
                <a:latin typeface="Arial"/>
                <a:cs typeface="Arial"/>
              </a:rPr>
              <a:t>and</a:t>
            </a:r>
            <a:r>
              <a:rPr sz="1800" u="none" spc="-50" dirty="0">
                <a:latin typeface="Arial"/>
                <a:cs typeface="Arial"/>
              </a:rPr>
              <a:t> </a:t>
            </a:r>
            <a:r>
              <a:rPr sz="1800" u="none" dirty="0">
                <a:latin typeface="Arial"/>
                <a:cs typeface="Arial"/>
              </a:rPr>
              <a:t>further</a:t>
            </a:r>
            <a:r>
              <a:rPr sz="1800" u="none" spc="-55" dirty="0">
                <a:latin typeface="Arial"/>
                <a:cs typeface="Arial"/>
              </a:rPr>
              <a:t> </a:t>
            </a:r>
            <a:r>
              <a:rPr sz="1800" u="none" spc="-10" dirty="0">
                <a:latin typeface="Arial"/>
                <a:cs typeface="Arial"/>
              </a:rPr>
              <a:t>information.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927" y="5791301"/>
            <a:ext cx="9269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For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questions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further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information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please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contact: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resolve@sportresolutions.com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OTHER</a:t>
            </a:r>
            <a:r>
              <a:rPr spc="-20" dirty="0"/>
              <a:t> </a:t>
            </a:r>
            <a:r>
              <a:rPr spc="-30" dirty="0"/>
              <a:t>DETAILS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81913" y="3328161"/>
            <a:ext cx="3219450" cy="598170"/>
          </a:xfrm>
          <a:prstGeom prst="rect">
            <a:avLst/>
          </a:prstGeom>
          <a:solidFill>
            <a:srgbClr val="BED3D9"/>
          </a:solidFill>
          <a:ln w="3175">
            <a:solidFill>
              <a:srgbClr val="BED3D9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105"/>
              </a:spcBef>
            </a:pPr>
            <a:r>
              <a:rPr sz="2000" b="1" spc="-20" dirty="0">
                <a:solidFill>
                  <a:srgbClr val="035568"/>
                </a:solidFill>
                <a:latin typeface="Arial"/>
                <a:cs typeface="Arial"/>
              </a:rPr>
              <a:t>NEARBY</a:t>
            </a:r>
            <a:r>
              <a:rPr sz="2000" b="1" spc="-75" dirty="0">
                <a:solidFill>
                  <a:srgbClr val="035568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35568"/>
                </a:solidFill>
                <a:latin typeface="Arial"/>
                <a:cs typeface="Arial"/>
              </a:rPr>
              <a:t>ATTRACTIONS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1913" y="1770633"/>
            <a:ext cx="3219450" cy="598170"/>
          </a:xfrm>
          <a:prstGeom prst="rect">
            <a:avLst/>
          </a:prstGeom>
          <a:solidFill>
            <a:srgbClr val="BED3D9"/>
          </a:solidFill>
          <a:ln w="3175">
            <a:solidFill>
              <a:srgbClr val="BED3D9"/>
            </a:solidFill>
          </a:ln>
        </p:spPr>
        <p:txBody>
          <a:bodyPr vert="horz" wrap="square" lIns="0" tIns="13970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100"/>
              </a:spcBef>
            </a:pPr>
            <a:r>
              <a:rPr sz="2000" b="1" dirty="0">
                <a:solidFill>
                  <a:srgbClr val="035568"/>
                </a:solidFill>
                <a:latin typeface="Arial"/>
                <a:cs typeface="Arial"/>
              </a:rPr>
              <a:t>CPD</a:t>
            </a:r>
            <a:r>
              <a:rPr sz="2000" b="1" spc="-45" dirty="0">
                <a:solidFill>
                  <a:srgbClr val="035568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35568"/>
                </a:solidFill>
                <a:latin typeface="Arial"/>
                <a:cs typeface="Arial"/>
              </a:rPr>
              <a:t>POINTS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5927" y="2617978"/>
            <a:ext cx="9561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CPD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Members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collect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4.5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CPD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Points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their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attendance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at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our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</a:t>
            </a:r>
            <a:r>
              <a:rPr lang="en-GB" sz="1800" dirty="0">
                <a:latin typeface="Arial"/>
                <a:cs typeface="Arial"/>
              </a:rPr>
              <a:t>6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Annual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Conference.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9144" y="3375482"/>
            <a:ext cx="33388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7EAAB3"/>
                </a:solidFill>
                <a:latin typeface="Arial"/>
                <a:cs typeface="Arial"/>
              </a:rPr>
              <a:t>THANK</a:t>
            </a:r>
            <a:r>
              <a:rPr sz="4400" b="1" spc="-105" dirty="0">
                <a:solidFill>
                  <a:srgbClr val="7EAAB3"/>
                </a:solidFill>
                <a:latin typeface="Arial"/>
                <a:cs typeface="Arial"/>
              </a:rPr>
              <a:t> </a:t>
            </a:r>
            <a:r>
              <a:rPr sz="4400" b="1" spc="-25" dirty="0">
                <a:solidFill>
                  <a:srgbClr val="7EAAB3"/>
                </a:solidFill>
                <a:latin typeface="Arial"/>
                <a:cs typeface="Arial"/>
              </a:rPr>
              <a:t>YOU</a:t>
            </a:r>
            <a:endParaRPr sz="4400">
              <a:latin typeface="Arial"/>
              <a:cs typeface="Arial"/>
            </a:endParaRPr>
          </a:p>
        </p:txBody>
      </p:sp>
      <p:pic>
        <p:nvPicPr>
          <p:cNvPr id="3" name="object 3" descr="A picture containing ax, vector graphics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7824" y="6128003"/>
            <a:ext cx="283463" cy="23012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84249" y="6111646"/>
            <a:ext cx="901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@Sport_Res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675" y="438125"/>
            <a:ext cx="10518648" cy="1874567"/>
          </a:xfrm>
          <a:prstGeom prst="rect">
            <a:avLst/>
          </a:prstGeom>
        </p:spPr>
      </p:pic>
      <p:pic>
        <p:nvPicPr>
          <p:cNvPr id="6" name="object 6" descr="Linkedin logo png, Linkedin logo transparent png, Linkedin icon transparent  free png 23986926 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68651" y="5996940"/>
            <a:ext cx="484631" cy="48615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615564" y="6111646"/>
            <a:ext cx="12274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Sport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Resolutions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520688"/>
            <a:ext cx="10833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#SportRes202</a:t>
            </a:r>
            <a:r>
              <a:rPr lang="en-GB" sz="1200" spc="-1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835</Words>
  <Application>Microsoft Office PowerPoint</Application>
  <PresentationFormat>Widescreen</PresentationFormat>
  <Paragraphs>108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Aptos</vt:lpstr>
      <vt:lpstr>Arial</vt:lpstr>
      <vt:lpstr>Office Theme</vt:lpstr>
      <vt:lpstr>PowerPoint Presentation</vt:lpstr>
      <vt:lpstr>Sport Resolutions is a London based independent, not-for-profit, dispute resolution service for sport operating globally, offering arbitration, mediation, tribunal and expert opinion.</vt:lpstr>
      <vt:lpstr>PROVISIONAL CONFERENCE AGENDA</vt:lpstr>
      <vt:lpstr>TRANSPORTATION</vt:lpstr>
      <vt:lpstr>ACCOMODATION</vt:lpstr>
      <vt:lpstr>CRUCIAL INFORMATION</vt:lpstr>
      <vt:lpstr>OTHER DETAILS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burak kayzum</dc:creator>
  <cp:lastModifiedBy>Jordan Hinds</cp:lastModifiedBy>
  <cp:revision>1</cp:revision>
  <dcterms:created xsi:type="dcterms:W3CDTF">2025-12-24T10:54:00Z</dcterms:created>
  <dcterms:modified xsi:type="dcterms:W3CDTF">2026-01-26T13:19:14Z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2025-12-24T00:00:00Z</vt:filetime>
  </property>
  <property fmtid="{D5CDD505-2E9C-101B-9397-08002B2CF9AE}" pid="5" name="Producer">
    <vt:lpwstr>Microsoft® PowerPoint® for Microsoft 365</vt:lpwstr>
  </property>
</Properties>
</file>